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374" r:id="rId3"/>
    <p:sldId id="381" r:id="rId4"/>
    <p:sldId id="394" r:id="rId5"/>
    <p:sldId id="382" r:id="rId6"/>
    <p:sldId id="262" r:id="rId7"/>
    <p:sldId id="396" r:id="rId8"/>
    <p:sldId id="395" r:id="rId9"/>
    <p:sldId id="397" r:id="rId10"/>
    <p:sldId id="377" r:id="rId11"/>
    <p:sldId id="378" r:id="rId12"/>
    <p:sldId id="379" r:id="rId13"/>
    <p:sldId id="267" r:id="rId14"/>
    <p:sldId id="268" r:id="rId15"/>
    <p:sldId id="380" r:id="rId16"/>
    <p:sldId id="272" r:id="rId17"/>
    <p:sldId id="277" r:id="rId18"/>
    <p:sldId id="398" r:id="rId19"/>
    <p:sldId id="383" r:id="rId20"/>
    <p:sldId id="393" r:id="rId21"/>
    <p:sldId id="279" r:id="rId22"/>
    <p:sldId id="282" r:id="rId23"/>
    <p:sldId id="283" r:id="rId24"/>
    <p:sldId id="285" r:id="rId25"/>
    <p:sldId id="286" r:id="rId26"/>
    <p:sldId id="287" r:id="rId27"/>
    <p:sldId id="288" r:id="rId28"/>
    <p:sldId id="290" r:id="rId29"/>
    <p:sldId id="289" r:id="rId30"/>
    <p:sldId id="384" r:id="rId31"/>
    <p:sldId id="292" r:id="rId32"/>
    <p:sldId id="293" r:id="rId33"/>
    <p:sldId id="295" r:id="rId34"/>
    <p:sldId id="294" r:id="rId35"/>
    <p:sldId id="296" r:id="rId36"/>
    <p:sldId id="297" r:id="rId37"/>
    <p:sldId id="298" r:id="rId38"/>
    <p:sldId id="299" r:id="rId39"/>
    <p:sldId id="304" r:id="rId40"/>
    <p:sldId id="305" r:id="rId41"/>
    <p:sldId id="306" r:id="rId42"/>
    <p:sldId id="327" r:id="rId43"/>
    <p:sldId id="329" r:id="rId44"/>
    <p:sldId id="330" r:id="rId45"/>
    <p:sldId id="331" r:id="rId46"/>
    <p:sldId id="332" r:id="rId47"/>
    <p:sldId id="333" r:id="rId48"/>
    <p:sldId id="385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55" r:id="rId64"/>
    <p:sldId id="356" r:id="rId65"/>
    <p:sldId id="357" r:id="rId66"/>
    <p:sldId id="359" r:id="rId67"/>
    <p:sldId id="360" r:id="rId68"/>
    <p:sldId id="361" r:id="rId69"/>
    <p:sldId id="392" r:id="rId70"/>
    <p:sldId id="386" r:id="rId71"/>
    <p:sldId id="364" r:id="rId72"/>
    <p:sldId id="365" r:id="rId73"/>
    <p:sldId id="366" r:id="rId74"/>
    <p:sldId id="367" r:id="rId75"/>
    <p:sldId id="368" r:id="rId76"/>
    <p:sldId id="369" r:id="rId77"/>
    <p:sldId id="370" r:id="rId78"/>
    <p:sldId id="387" r:id="rId79"/>
    <p:sldId id="372" r:id="rId80"/>
  </p:sldIdLst>
  <p:sldSz cx="9144000" cy="6858000" type="screen4x3"/>
  <p:notesSz cx="6858000" cy="9144000"/>
  <p:embeddedFontLst>
    <p:embeddedFont>
      <p:font typeface="ORKRegular" pitchFamily="2" charset="0"/>
      <p:regular r:id="rId83"/>
    </p:embeddedFont>
    <p:embeddedFont>
      <p:font typeface="ORKMedium" pitchFamily="2" charset="0"/>
      <p:regular r:id="rId84"/>
    </p:embeddedFont>
    <p:embeddedFont>
      <p:font typeface="ORKDemiBold" pitchFamily="2" charset="0"/>
      <p:regular r:id="rId85"/>
    </p:embeddedFont>
  </p:embeddedFontLst>
  <p:custShowLst>
    <p:custShow name="Führerschein / Unterweisung 6h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1"/>
        <p:sld r:id="rId12"/>
        <p:sld r:id="rId13"/>
        <p:sld r:id="rId14"/>
        <p:sld r:id="rId15"/>
        <p:sld r:id="rId16"/>
        <p:sld r:id="rId17"/>
        <p:sld r:id="rId18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43"/>
        <p:sld r:id="rId44"/>
        <p:sld r:id="rId45"/>
        <p:sld r:id="rId46"/>
        <p:sld r:id="rId47"/>
        <p:sld r:id="rId48"/>
      </p:sldLst>
    </p:custShow>
  </p:custShow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ORKRegular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7635"/>
    <a:srgbClr val="70AC2E"/>
    <a:srgbClr val="4B45BB"/>
    <a:srgbClr val="007EBA"/>
    <a:srgbClr val="3EAEA1"/>
    <a:srgbClr val="00A84C"/>
    <a:srgbClr val="09FF78"/>
    <a:srgbClr val="E2001A"/>
    <a:srgbClr val="5B7AB5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126" autoAdjust="0"/>
    <p:restoredTop sz="94660"/>
  </p:normalViewPr>
  <p:slideViewPr>
    <p:cSldViewPr>
      <p:cViewPr varScale="1">
        <p:scale>
          <a:sx n="109" d="100"/>
          <a:sy n="109" d="100"/>
        </p:scale>
        <p:origin x="-8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2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cdata01\bz\Projekte\digitale%20Unterlagen%202011\Erste%20Hilfe\Freizeitunfallstatistik20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AT"/>
  <c:style val="26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400"/>
                </a:pPr>
                <a:endParaRPr lang="de-DE"/>
              </a:p>
            </c:txPr>
            <c:showPercent val="1"/>
            <c:showLeaderLines val="1"/>
          </c:dLbls>
          <c:cat>
            <c:strRef>
              <c:f>Tabelle1!$C$9:$C$11</c:f>
              <c:strCache>
                <c:ptCount val="3"/>
                <c:pt idx="0">
                  <c:v>Arbeit, Schule</c:v>
                </c:pt>
                <c:pt idx="1">
                  <c:v>Zuhause, Freizeit, Sport</c:v>
                </c:pt>
                <c:pt idx="2">
                  <c:v>Verkehr</c:v>
                </c:pt>
              </c:strCache>
            </c:strRef>
          </c:cat>
          <c:val>
            <c:numRef>
              <c:f>Tabelle1!$D$9:$D$11</c:f>
              <c:numCache>
                <c:formatCode>0.00%</c:formatCode>
                <c:ptCount val="3"/>
                <c:pt idx="0">
                  <c:v>0.21000000000000021</c:v>
                </c:pt>
                <c:pt idx="1">
                  <c:v>0.73000000000000065</c:v>
                </c:pt>
                <c:pt idx="2">
                  <c:v>6.0000000000000143E-2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2000"/>
          </a:pPr>
          <a:endParaRPr lang="de-DE"/>
        </a:p>
      </c:txPr>
    </c:legend>
    <c:plotVisOnly val="1"/>
  </c:chart>
  <c:txPr>
    <a:bodyPr/>
    <a:lstStyle/>
    <a:p>
      <a:pPr>
        <a:defRPr sz="1800"/>
      </a:pPr>
      <a:endParaRPr lang="de-DE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599316-4670-49CC-A608-95093094135D}" type="datetime1">
              <a:rPr lang="de-DE"/>
              <a:pPr>
                <a:defRPr/>
              </a:pPr>
              <a:t>31.03.2011</a:t>
            </a:fld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7743EA7-C722-4B85-9982-5C1F877F5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F09442D-2F3F-4BA2-88AC-28A4FFBF8A28}" type="datetime1">
              <a:rPr lang="de-DE"/>
              <a:pPr>
                <a:defRPr/>
              </a:pPr>
              <a:t>31.03.2011</a:t>
            </a:fld>
            <a:endParaRPr lang="de-DE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7AA73B6-8142-4907-8DC3-F6398BF2CD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F09442D-2F3F-4BA2-88AC-28A4FFBF8A28}" type="datetime1">
              <a:rPr lang="de-DE" smtClean="0"/>
              <a:pPr>
                <a:defRPr/>
              </a:pPr>
              <a:t>31.03.2011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AA73B6-8142-4907-8DC3-F6398BF2CD20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OERK_logo_1z_slogan_links_ueber200dpiRGB-15x3c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91075" y="-26988"/>
            <a:ext cx="43180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0" y="6605588"/>
            <a:ext cx="9144000" cy="252412"/>
          </a:xfrm>
          <a:prstGeom prst="rect">
            <a:avLst/>
          </a:prstGeom>
          <a:solidFill>
            <a:srgbClr val="A628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AT"/>
          </a:p>
        </p:txBody>
      </p:sp>
      <p:sp>
        <p:nvSpPr>
          <p:cNvPr id="6" name="Foliennummernplatzhalter 3"/>
          <p:cNvSpPr txBox="1">
            <a:spLocks/>
          </p:cNvSpPr>
          <p:nvPr userDrawn="1"/>
        </p:nvSpPr>
        <p:spPr bwMode="auto">
          <a:xfrm>
            <a:off x="74613" y="6597650"/>
            <a:ext cx="15446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z="1400" dirty="0" smtClean="0">
                <a:solidFill>
                  <a:srgbClr val="FFFFFF"/>
                </a:solidFill>
              </a:rPr>
              <a:t>Version April | 2011</a:t>
            </a:r>
            <a:endParaRPr lang="de-AT" sz="1400" dirty="0">
              <a:solidFill>
                <a:srgbClr val="FFFFFF"/>
              </a:solidFill>
            </a:endParaRP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412750" y="914400"/>
            <a:ext cx="8274050" cy="2286000"/>
          </a:xfrm>
        </p:spPr>
        <p:txBody>
          <a:bodyPr anchor="b"/>
          <a:lstStyle>
            <a:lvl1pPr>
              <a:defRPr>
                <a:solidFill>
                  <a:srgbClr val="A6281A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2750" y="3276600"/>
            <a:ext cx="8274050" cy="990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solidFill>
                  <a:srgbClr val="A6281A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12750" y="4343400"/>
            <a:ext cx="8274050" cy="1676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>
              <a:defRPr/>
            </a:pPr>
            <a:r>
              <a:rPr lang="de-DE"/>
              <a:t>Autor</a:t>
            </a:r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ös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2781288"/>
            <a:ext cx="4860000" cy="3240000"/>
          </a:xfr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7772400" cy="1262063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Inhaltsplatzhalter 6"/>
          <p:cNvSpPr>
            <a:spLocks noGrp="1"/>
          </p:cNvSpPr>
          <p:nvPr>
            <p:ph sz="half" idx="2"/>
          </p:nvPr>
        </p:nvSpPr>
        <p:spPr>
          <a:xfrm>
            <a:off x="5887144" y="2133600"/>
            <a:ext cx="2501280" cy="411321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r>
              <a:rPr lang="de-AT" dirty="0" smtClean="0"/>
              <a:t>Maßnahmen:</a:t>
            </a:r>
          </a:p>
          <a:p>
            <a:r>
              <a:rPr lang="de-AT" dirty="0" smtClean="0"/>
              <a:t>1.</a:t>
            </a:r>
          </a:p>
          <a:p>
            <a:r>
              <a:rPr lang="de-AT" dirty="0" smtClean="0"/>
              <a:t>2.</a:t>
            </a:r>
          </a:p>
          <a:p>
            <a:r>
              <a:rPr lang="de-AT" dirty="0" smtClean="0"/>
              <a:t>3.</a:t>
            </a:r>
          </a:p>
          <a:p>
            <a:r>
              <a:rPr lang="de-AT" dirty="0" smtClean="0"/>
              <a:t>4.</a:t>
            </a:r>
          </a:p>
          <a:p>
            <a:r>
              <a:rPr lang="de-AT" dirty="0" smtClean="0"/>
              <a:t>5.</a:t>
            </a:r>
            <a:endParaRPr lang="de-AT" dirty="0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0415A-0037-4A78-AED9-7A714AE648A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form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DDE8A-730E-4C76-AC57-3003755AFA9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-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5270B-0BF5-45DD-9505-2AD957287E5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tuation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480000" cy="4320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F8670-7F01-4389-BC9F-E8184526A10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ohne 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714C3-5335-4241-9D5D-B9BCC14C7AF8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5" descr="4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2798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B183F-B4D4-4856-9D36-243370984AB3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5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2" descr="5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13" descr="6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42275" y="2276475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4" descr="7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1002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5" descr="8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4227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B963B-AC73-4A06-8159-0EB01663A8B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1" name="Inhaltsplatzhalter 4"/>
          <p:cNvSpPr>
            <a:spLocks noGrp="1"/>
          </p:cNvSpPr>
          <p:nvPr>
            <p:ph sz="quarter" idx="20"/>
          </p:nvPr>
        </p:nvSpPr>
        <p:spPr>
          <a:xfrm>
            <a:off x="948198" y="2318655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1-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95738" y="4437063"/>
            <a:ext cx="3571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5793-5E7C-40AA-8264-54662CA344D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9-1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3997325" y="2276475"/>
            <a:ext cx="3540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auto">
          <a:xfrm>
            <a:off x="8029575" y="2276475"/>
            <a:ext cx="3540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4" descr="3.jp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 bwMode="auto">
          <a:xfrm>
            <a:off x="3997325" y="4437063"/>
            <a:ext cx="3540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B5793-5E7C-40AA-8264-54662CA344D0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pic>
        <p:nvPicPr>
          <p:cNvPr id="11" name="Grafik 14" descr="3.jp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 bwMode="auto">
          <a:xfrm>
            <a:off x="8028384" y="4437112"/>
            <a:ext cx="3540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 4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5" descr="4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8913" y="2276475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2" descr="5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227647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3" descr="6.jpg"/>
          <p:cNvPicPr>
            <a:picLocks noChangeAspect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10025" y="4451350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4" descr="7.jpg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42275" y="4437063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27687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4" name="Inhaltsplatzhalter 4"/>
          <p:cNvSpPr>
            <a:spLocks noGrp="1"/>
          </p:cNvSpPr>
          <p:nvPr>
            <p:ph sz="quarter" idx="16"/>
          </p:nvPr>
        </p:nvSpPr>
        <p:spPr>
          <a:xfrm>
            <a:off x="971600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5" name="Inhaltsplatzhalter 4"/>
          <p:cNvSpPr>
            <a:spLocks noGrp="1"/>
          </p:cNvSpPr>
          <p:nvPr>
            <p:ph sz="quarter" idx="17"/>
          </p:nvPr>
        </p:nvSpPr>
        <p:spPr>
          <a:xfrm>
            <a:off x="5004048" y="443711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27687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EAD77-2C3F-425D-91F5-26E8A7CBE53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lauffolie/Maßnahm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2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5738" y="3002979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3" descr="2.jp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27988" y="3002979"/>
            <a:ext cx="3571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971600" y="2996952"/>
            <a:ext cx="2952328" cy="1944216"/>
          </a:xfrm>
        </p:spPr>
        <p:txBody>
          <a:bodyPr/>
          <a:lstStyle>
            <a:lvl1pPr>
              <a:buNone/>
              <a:defRPr/>
            </a:lvl1pPr>
            <a:lvl5pPr marL="2057400" indent="-2057400">
              <a:buNone/>
              <a:defRPr/>
            </a:lvl5pPr>
          </a:lstStyle>
          <a:p>
            <a:pPr lvl="0"/>
            <a:endParaRPr lang="de-DE" dirty="0" smtClean="0"/>
          </a:p>
        </p:txBody>
      </p:sp>
      <p:sp>
        <p:nvSpPr>
          <p:cNvPr id="16" name="Inhaltsplatzhalter 4"/>
          <p:cNvSpPr>
            <a:spLocks noGrp="1"/>
          </p:cNvSpPr>
          <p:nvPr>
            <p:ph sz="quarter" idx="18"/>
          </p:nvPr>
        </p:nvSpPr>
        <p:spPr>
          <a:xfrm>
            <a:off x="5004048" y="2996952"/>
            <a:ext cx="2952328" cy="1944216"/>
          </a:xfrm>
        </p:spPr>
        <p:txBody>
          <a:bodyPr/>
          <a:lstStyle>
            <a:lvl5pPr marL="2057400" indent="-2057400">
              <a:buNone/>
              <a:defRPr/>
            </a:lvl5pPr>
          </a:lstStyle>
          <a:p>
            <a:pPr lvl="4"/>
            <a:endParaRPr lang="de-AT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6826-CCE7-446C-B933-06E8DEA9A402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6" descr="OERK_logo_1z_slogan_links_ueber200dpiRGB-15x3cm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4791075" y="-26988"/>
            <a:ext cx="43180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0" y="6605588"/>
            <a:ext cx="9144000" cy="252412"/>
          </a:xfrm>
          <a:prstGeom prst="rect">
            <a:avLst/>
          </a:prstGeom>
          <a:solidFill>
            <a:srgbClr val="A628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AT">
              <a:solidFill>
                <a:srgbClr val="FFFFFF"/>
              </a:solidFill>
            </a:endParaRPr>
          </a:p>
        </p:txBody>
      </p:sp>
      <p:sp>
        <p:nvSpPr>
          <p:cNvPr id="1028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77724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Informationsfolie/Aufzählung</a:t>
            </a:r>
            <a:endParaRPr lang="de-AT" smtClean="0"/>
          </a:p>
        </p:txBody>
      </p:sp>
      <p:sp>
        <p:nvSpPr>
          <p:cNvPr id="1029" name="Rectangle 6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8275" y="2133600"/>
            <a:ext cx="671512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Klicken Sie, um die Formate des Vorlagentextes zu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</a:p>
        </p:txBody>
      </p:sp>
      <p:sp>
        <p:nvSpPr>
          <p:cNvPr id="109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8495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7F98E2-E951-4A46-A7B7-4BD3EB038D3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  <p:sp>
        <p:nvSpPr>
          <p:cNvPr id="1101" name="Text Box 77"/>
          <p:cNvSpPr txBox="1">
            <a:spLocks noChangeArrowheads="1"/>
          </p:cNvSpPr>
          <p:nvPr/>
        </p:nvSpPr>
        <p:spPr bwMode="auto">
          <a:xfrm>
            <a:off x="2808288" y="6580188"/>
            <a:ext cx="3529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AT" sz="1400">
                <a:solidFill>
                  <a:schemeClr val="bg1"/>
                </a:solidFill>
              </a:rPr>
              <a:t>www.roteskreuz.at</a:t>
            </a:r>
          </a:p>
        </p:txBody>
      </p:sp>
      <p:sp>
        <p:nvSpPr>
          <p:cNvPr id="11" name="Foliennummernplatzhalter 3"/>
          <p:cNvSpPr txBox="1">
            <a:spLocks/>
          </p:cNvSpPr>
          <p:nvPr/>
        </p:nvSpPr>
        <p:spPr bwMode="auto">
          <a:xfrm>
            <a:off x="74613" y="6597650"/>
            <a:ext cx="15446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z="1400" dirty="0" smtClean="0">
                <a:solidFill>
                  <a:srgbClr val="FFFFFF"/>
                </a:solidFill>
              </a:rPr>
              <a:t>Version April | 2011</a:t>
            </a:r>
            <a:endParaRPr lang="de-AT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2" r:id="rId2"/>
    <p:sldLayoutId id="2147483813" r:id="rId3"/>
    <p:sldLayoutId id="2147483818" r:id="rId4"/>
    <p:sldLayoutId id="2147483819" r:id="rId5"/>
    <p:sldLayoutId id="2147483821" r:id="rId6"/>
    <p:sldLayoutId id="2147483825" r:id="rId7"/>
    <p:sldLayoutId id="2147483822" r:id="rId8"/>
    <p:sldLayoutId id="2147483824" r:id="rId9"/>
    <p:sldLayoutId id="2147483814" r:id="rId10"/>
    <p:sldLayoutId id="2147483815" r:id="rId11"/>
    <p:sldLayoutId id="214748381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A6281A"/>
          </a:solidFill>
          <a:latin typeface="ORKMedium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ORKMedium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5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dirty="0" smtClean="0"/>
              <a:t>Name Lehrbeauftragte/r</a:t>
            </a:r>
            <a:endParaRPr lang="de-AT" dirty="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AT" sz="4800" dirty="0" smtClean="0"/>
              <a:t>Erste Hilfe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284538"/>
            <a:ext cx="8274050" cy="990600"/>
          </a:xfrm>
        </p:spPr>
        <p:txBody>
          <a:bodyPr/>
          <a:lstStyle/>
          <a:p>
            <a:pPr eaLnBrk="1" hangingPunct="1"/>
            <a:r>
              <a:rPr lang="de-AT" dirty="0" smtClean="0"/>
              <a:t>Auffrischungskurs 8stündig</a:t>
            </a:r>
            <a:endParaRPr lang="de-AT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64288" y="5445224"/>
            <a:ext cx="18002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Notruf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>
          <a:xfrm>
            <a:off x="1438275" y="1844824"/>
            <a:ext cx="6715125" cy="4401989"/>
          </a:xfrm>
        </p:spPr>
        <p:txBody>
          <a:bodyPr/>
          <a:lstStyle/>
          <a:p>
            <a:r>
              <a:rPr lang="de-AT" dirty="0" smtClean="0"/>
              <a:t>Nehmen Sie sich Zeit für den Notruf!</a:t>
            </a:r>
          </a:p>
          <a:p>
            <a:r>
              <a:rPr lang="de-AT" dirty="0" smtClean="0"/>
              <a:t>Antworten Sie auf die Fragen!</a:t>
            </a:r>
          </a:p>
          <a:p>
            <a:r>
              <a:rPr lang="de-AT" dirty="0" smtClean="0"/>
              <a:t>Folgen Sie unbedingt den Anweisungen der Leitstelle!</a:t>
            </a:r>
          </a:p>
          <a:p>
            <a:pPr>
              <a:buNone/>
            </a:pPr>
            <a:endParaRPr lang="de-AT" dirty="0" smtClean="0"/>
          </a:p>
          <a:p>
            <a:pPr>
              <a:buNone/>
              <a:tabLst>
                <a:tab pos="2152650" algn="l"/>
              </a:tabLst>
            </a:pPr>
            <a:r>
              <a:rPr lang="de-AT" dirty="0" smtClean="0"/>
              <a:t>	</a:t>
            </a: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o?	</a:t>
            </a:r>
            <a:r>
              <a:rPr lang="de-AT" sz="2400" dirty="0" smtClean="0">
                <a:solidFill>
                  <a:schemeClr val="bg2"/>
                </a:solidFill>
              </a:rPr>
              <a:t>Freibad Haag/</a:t>
            </a:r>
            <a:r>
              <a:rPr lang="de-AT" sz="2400" dirty="0" err="1" smtClean="0">
                <a:solidFill>
                  <a:schemeClr val="bg2"/>
                </a:solidFill>
              </a:rPr>
              <a:t>Hausruck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as?	</a:t>
            </a:r>
            <a:r>
              <a:rPr lang="de-AT" sz="2400" dirty="0" smtClean="0">
                <a:solidFill>
                  <a:schemeClr val="bg2"/>
                </a:solidFill>
              </a:rPr>
              <a:t>Platzwunde am Kopf nach Sturz</a:t>
            </a:r>
            <a:r>
              <a:rPr lang="de-AT" sz="2400" dirty="0" smtClean="0"/>
              <a:t/>
            </a:r>
            <a:br>
              <a:rPr lang="de-AT" sz="2400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ie viele?	</a:t>
            </a:r>
            <a:r>
              <a:rPr lang="de-AT" sz="2400" dirty="0" smtClean="0">
                <a:solidFill>
                  <a:schemeClr val="bg2"/>
                </a:solidFill>
              </a:rPr>
              <a:t>1 Verletzter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>
                <a:solidFill>
                  <a:srgbClr val="C00000"/>
                </a:solidFill>
              </a:rPr>
              <a:t>W</a:t>
            </a:r>
            <a:r>
              <a:rPr lang="de-AT" dirty="0" smtClean="0"/>
              <a:t>er?	</a:t>
            </a:r>
            <a:r>
              <a:rPr lang="de-AT" sz="2400" dirty="0" smtClean="0">
                <a:solidFill>
                  <a:schemeClr val="bg2"/>
                </a:solidFill>
              </a:rPr>
              <a:t>Max Mustermann, 01234/678 90</a:t>
            </a:r>
            <a:endParaRPr lang="de-AT" dirty="0" smtClean="0">
              <a:solidFill>
                <a:schemeClr val="bg2"/>
              </a:solidFill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059A62C-53AC-4EA0-9704-05EA58ABFC9A}" type="slidenum">
              <a:rPr lang="de-AT" smtClean="0"/>
              <a:pPr/>
              <a:t>10</a:t>
            </a:fld>
            <a:endParaRPr lang="de-AT" smtClean="0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Notrufnummern</a:t>
            </a:r>
          </a:p>
        </p:txBody>
      </p:sp>
      <p:pic>
        <p:nvPicPr>
          <p:cNvPr id="9" name="Inhaltsplatzhalter 8" descr="a_RTW-T5-Hochdach_20070719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4427984" y="3933056"/>
            <a:ext cx="2340415" cy="1662947"/>
          </a:xfrm>
        </p:spPr>
      </p:pic>
      <p:pic>
        <p:nvPicPr>
          <p:cNvPr id="11" name="Inhaltsplatzhalter 10" descr="Polizeiauto.jpg"/>
          <p:cNvPicPr>
            <a:picLocks noGrp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907704" y="3933056"/>
            <a:ext cx="2340000" cy="1663200"/>
          </a:xfrm>
        </p:spPr>
      </p:pic>
      <p:pic>
        <p:nvPicPr>
          <p:cNvPr id="10" name="Inhaltsplatzhalter 9" descr="Feuerwehrauto.jpg"/>
          <p:cNvPicPr>
            <a:picLocks noGrp="1"/>
          </p:cNvPicPr>
          <p:nvPr>
            <p:ph sz="quarter" idx="18"/>
          </p:nvPr>
        </p:nvPicPr>
        <p:blipFill>
          <a:blip r:embed="rId4" cstate="screen"/>
          <a:stretch>
            <a:fillRect/>
          </a:stretch>
        </p:blipFill>
        <p:spPr>
          <a:xfrm>
            <a:off x="4427984" y="2132856"/>
            <a:ext cx="2340000" cy="1663200"/>
          </a:xfrm>
        </p:spPr>
      </p:pic>
      <p:sp>
        <p:nvSpPr>
          <p:cNvPr id="1536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07F9FE8-2F4C-4A72-A914-C71F9F6BDED8}" type="slidenum">
              <a:rPr lang="de-AT" smtClean="0"/>
              <a:pPr/>
              <a:t>11</a:t>
            </a:fld>
            <a:endParaRPr lang="de-AT" smtClean="0"/>
          </a:p>
        </p:txBody>
      </p:sp>
      <p:pic>
        <p:nvPicPr>
          <p:cNvPr id="15369" name="Picture 9"/>
          <p:cNvPicPr>
            <a:picLocks noGrp="1" noChangeArrowheads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07704" y="2132856"/>
            <a:ext cx="2340000" cy="16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827584" y="450912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200" dirty="0" smtClean="0">
                <a:latin typeface="ORKDemiBold" pitchFamily="2" charset="0"/>
              </a:rPr>
              <a:t>133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27584" y="278092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3200" dirty="0" smtClean="0">
                <a:latin typeface="ORKDemiBold" pitchFamily="2" charset="0"/>
              </a:rPr>
              <a:t>112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804248" y="2708920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latin typeface="ORKDemiBold" pitchFamily="2" charset="0"/>
              </a:rPr>
              <a:t>122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804248" y="443711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 smtClean="0">
                <a:latin typeface="ORKDemiBold" pitchFamily="2" charset="0"/>
              </a:rPr>
              <a:t>144</a:t>
            </a:r>
            <a:endParaRPr lang="de-AT" sz="3200" dirty="0">
              <a:latin typeface="ORKDemiBold" pitchFamily="2" charset="0"/>
            </a:endParaRPr>
          </a:p>
        </p:txBody>
      </p:sp>
      <p:sp>
        <p:nvSpPr>
          <p:cNvPr id="13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Basismaßnahmen</a:t>
            </a:r>
          </a:p>
        </p:txBody>
      </p:sp>
      <p:pic>
        <p:nvPicPr>
          <p:cNvPr id="10" name="Inhaltsplatzhalter 9" descr="IMG_745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7" cy="1944688"/>
          </a:xfrm>
        </p:spPr>
      </p:pic>
      <p:pic>
        <p:nvPicPr>
          <p:cNvPr id="16389" name="Inhaltsplatzhalter 9" descr="IMG_7456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20000"/>
          </a:blip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16390" name="Inhaltsplatzhalter 10" descr="IMG_8301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6391" name="Inhaltsplatzhalter 8" descr="IMG_0191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16388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205371F-8BCE-4CC0-90A9-A12C0360E447}" type="slidenum">
              <a:rPr lang="de-AT" smtClean="0"/>
              <a:pPr/>
              <a:t>12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Umdrehen</a:t>
            </a: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16EA7B05-1AF1-4F83-AAC1-7F274C83077C}" type="slidenum">
              <a:rPr lang="de-AT" smtClean="0"/>
              <a:pPr/>
              <a:t>13</a:t>
            </a:fld>
            <a:endParaRPr lang="de-AT" smtClean="0"/>
          </a:p>
        </p:txBody>
      </p:sp>
      <p:pic>
        <p:nvPicPr>
          <p:cNvPr id="17412" name="Inhaltsplatzhalter 15" descr="IMG_7296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7413" name="Inhaltsplatzhalter 16" descr="IMG_7297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17414" name="Inhaltsplatzhalter 17" descr="IMG_7298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7415" name="Inhaltsplatzhalter 18" descr="IMG_7299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 smtClean="0"/>
              <a:t>Lagerungen bei Bewusstsein</a:t>
            </a:r>
          </a:p>
        </p:txBody>
      </p:sp>
      <p:pic>
        <p:nvPicPr>
          <p:cNvPr id="18436" name="Inhaltsplatzhalter 23" descr="IMG_745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18438" name="Inhaltsplatzhalter 25" descr="IMG_746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18439" name="Inhaltsplatzhalter 26" descr="IMG_7468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8437" name="Inhaltsplatzhalter 24" descr="IMG_7461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18435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E26E4EC-7933-4229-942E-9D0D3BA5B879}" type="slidenum">
              <a:rPr lang="de-AT" smtClean="0"/>
              <a:pPr/>
              <a:t>14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mtClean="0"/>
              <a:t>Notfallcheck</a:t>
            </a:r>
          </a:p>
        </p:txBody>
      </p:sp>
      <p:sp>
        <p:nvSpPr>
          <p:cNvPr id="20483" name="Foliennummernplatzhalter 3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A98FE33-1119-4367-A79A-FB7E77AE774D}" type="slidenum">
              <a:rPr lang="de-AT" smtClean="0"/>
              <a:pPr/>
              <a:t>15</a:t>
            </a:fld>
            <a:endParaRPr lang="de-AT" smtClean="0"/>
          </a:p>
        </p:txBody>
      </p:sp>
      <p:pic>
        <p:nvPicPr>
          <p:cNvPr id="20484" name="Inhaltsplatzhalter 15" descr="IMG_6735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0485" name="Inhaltsplatzhalter 16" descr="IMG_6739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pic>
        <p:nvPicPr>
          <p:cNvPr id="20487" name="Inhaltsplatzhalter 18" descr="IMG_67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10" name="Inhaltsplatzhalter 9" descr="IMG_6744.JPG"/>
          <p:cNvPicPr>
            <a:picLocks noGrp="1" noChangeAspect="1"/>
          </p:cNvPicPr>
          <p:nvPr>
            <p:ph sz="quarter" idx="16"/>
          </p:nvPr>
        </p:nvPicPr>
        <p:blipFill>
          <a:blip r:embed="rId5" cstate="screen"/>
          <a:stretch>
            <a:fillRect/>
          </a:stretch>
        </p:blipFill>
        <p:spPr>
          <a:xfrm>
            <a:off x="1153820" y="4437063"/>
            <a:ext cx="2588210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Wegziehen</a:t>
            </a:r>
          </a:p>
        </p:txBody>
      </p:sp>
      <p:pic>
        <p:nvPicPr>
          <p:cNvPr id="22531" name="Inhaltsplatzhalter 7" descr="IMG_840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-10000"/>
          </a:blip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22532" name="Inhaltsplatzhalter 9" descr="IMG_840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-10000"/>
          </a:blip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22534" name="Inhaltsplatzhalter 8" descr="IMG_840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contrast="-10000"/>
          </a:blip>
          <a:stretch>
            <a:fillRect/>
          </a:stretch>
        </p:blipFill>
        <p:spPr>
          <a:xfrm>
            <a:off x="5183716" y="2276475"/>
            <a:ext cx="2592918" cy="1944688"/>
          </a:xfrm>
        </p:spPr>
      </p:pic>
      <p:sp>
        <p:nvSpPr>
          <p:cNvPr id="2253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9B3348A-578E-45B6-B741-06C33ED498CF}" type="slidenum">
              <a:rPr lang="de-AT" smtClean="0"/>
              <a:pPr/>
              <a:t>16</a:t>
            </a:fld>
            <a:endParaRPr lang="de-AT" smtClean="0"/>
          </a:p>
        </p:txBody>
      </p:sp>
      <p:pic>
        <p:nvPicPr>
          <p:cNvPr id="10" name="Inhaltsplatzhalter 9" descr="IMG_8606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83619" y="4437063"/>
            <a:ext cx="2593111" cy="1944687"/>
          </a:xfrm>
        </p:spPr>
      </p:pic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Retten mit dem Rautekgriff 1/2</a:t>
            </a:r>
          </a:p>
        </p:txBody>
      </p:sp>
      <p:pic>
        <p:nvPicPr>
          <p:cNvPr id="28675" name="Inhaltsplatzhalter 7" descr="IMG_866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8676" name="Inhaltsplatzhalter 9" descr="IMG_867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28677" name="Inhaltsplatzhalter 8" descr="IMG_8670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2867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D85F8C57-E48A-4BF4-BFEE-C6921C0EAC4F}" type="slidenum">
              <a:rPr lang="de-AT" smtClean="0"/>
              <a:pPr/>
              <a:t>17</a:t>
            </a:fld>
            <a:endParaRPr lang="de-AT" smtClean="0"/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Retten mit dem Rautekgriff 2/2</a:t>
            </a:r>
          </a:p>
        </p:txBody>
      </p:sp>
      <p:pic>
        <p:nvPicPr>
          <p:cNvPr id="29699" name="Inhaltsplatzhalter 7" descr="IMG_8679.jpg"/>
          <p:cNvPicPr>
            <a:picLocks noGrp="1" noChangeAspect="1"/>
          </p:cNvPicPr>
          <p:nvPr>
            <p:ph sz="quarter" idx="1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29700" name="Inhaltsplatzhalter 9" descr="IMG_8684.jpg"/>
          <p:cNvPicPr>
            <a:picLocks noGrp="1" noChangeAspect="1"/>
          </p:cNvPicPr>
          <p:nvPr>
            <p:ph sz="quarter" idx="16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29701" name="Inhaltsplatzhalter 10" descr="IMG_8691.jpg"/>
          <p:cNvPicPr>
            <a:picLocks noGrp="1" noChangeAspect="1"/>
          </p:cNvPicPr>
          <p:nvPr>
            <p:ph sz="quarter" idx="17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29702" name="Inhaltsplatzhalter 8" descr="IMG_8683.jpg"/>
          <p:cNvPicPr>
            <a:picLocks noGrp="1" noChangeAspect="1"/>
          </p:cNvPicPr>
          <p:nvPr>
            <p:ph sz="quarter" idx="18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2970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F108BE1B-9B99-463F-8613-457C5780BC39}" type="slidenum">
              <a:rPr lang="de-AT" smtClean="0"/>
              <a:pPr/>
              <a:t>18</a:t>
            </a:fld>
            <a:endParaRPr lang="de-AT" smtClean="0"/>
          </a:p>
        </p:txBody>
      </p:sp>
      <p:sp>
        <p:nvSpPr>
          <p:cNvPr id="9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E2001A"/>
                </a:solidFill>
              </a:rPr>
              <a:t>REGLOSER NOTFALLPATIENT</a:t>
            </a:r>
            <a:endParaRPr lang="de-AT" dirty="0">
              <a:solidFill>
                <a:srgbClr val="E2001A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Inhalte des Kurses</a:t>
            </a:r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>
          <a:xfrm>
            <a:off x="1115616" y="2132856"/>
            <a:ext cx="6715125" cy="4113213"/>
          </a:xfrm>
          <a:noFill/>
        </p:spPr>
        <p:txBody>
          <a:bodyPr/>
          <a:lstStyle/>
          <a:p>
            <a:pPr>
              <a:spcAft>
                <a:spcPts val="1200"/>
              </a:spcAft>
              <a:buClr>
                <a:srgbClr val="00ACB9"/>
              </a:buClr>
            </a:pPr>
            <a:r>
              <a:rPr lang="de-AT" dirty="0" smtClean="0">
                <a:solidFill>
                  <a:srgbClr val="007EBA"/>
                </a:solidFill>
              </a:rPr>
              <a:t>Unfallverhütung</a:t>
            </a:r>
          </a:p>
          <a:p>
            <a:pPr>
              <a:spcAft>
                <a:spcPts val="1200"/>
              </a:spcAft>
              <a:buClr>
                <a:srgbClr val="5B7AB5"/>
              </a:buClr>
            </a:pPr>
            <a:r>
              <a:rPr lang="de-AT" dirty="0" smtClean="0">
                <a:solidFill>
                  <a:srgbClr val="4B45BB"/>
                </a:solidFill>
              </a:rPr>
              <a:t>Grundlagen der Ersten Hilfe</a:t>
            </a:r>
          </a:p>
          <a:p>
            <a:pPr>
              <a:spcAft>
                <a:spcPts val="1200"/>
              </a:spcAft>
              <a:buClr>
                <a:srgbClr val="E2001A"/>
              </a:buClr>
            </a:pPr>
            <a:r>
              <a:rPr lang="de-AT" dirty="0" smtClean="0">
                <a:solidFill>
                  <a:srgbClr val="E2001A"/>
                </a:solidFill>
              </a:rPr>
              <a:t>Regloser Notfallpatient</a:t>
            </a:r>
          </a:p>
          <a:p>
            <a:pPr>
              <a:spcAft>
                <a:spcPts val="1200"/>
              </a:spcAft>
              <a:buClr>
                <a:srgbClr val="F29400"/>
              </a:buClr>
            </a:pPr>
            <a:r>
              <a:rPr lang="de-AT" dirty="0" smtClean="0">
                <a:solidFill>
                  <a:srgbClr val="F29400"/>
                </a:solidFill>
              </a:rPr>
              <a:t>Akute Notfälle</a:t>
            </a:r>
          </a:p>
          <a:p>
            <a:pPr>
              <a:spcAft>
                <a:spcPts val="1200"/>
              </a:spcAft>
              <a:buClr>
                <a:srgbClr val="EBBD00"/>
              </a:buClr>
            </a:pPr>
            <a:r>
              <a:rPr lang="de-AT" dirty="0" smtClean="0">
                <a:solidFill>
                  <a:srgbClr val="EBBD00"/>
                </a:solidFill>
              </a:rPr>
              <a:t>Wunden</a:t>
            </a:r>
          </a:p>
          <a:p>
            <a:pPr>
              <a:spcAft>
                <a:spcPts val="1200"/>
              </a:spcAft>
              <a:buClr>
                <a:srgbClr val="ACC479"/>
              </a:buClr>
            </a:pPr>
            <a:r>
              <a:rPr lang="de-AT" dirty="0" smtClean="0">
                <a:solidFill>
                  <a:srgbClr val="70AC2E"/>
                </a:solidFill>
              </a:rPr>
              <a:t>Knochen- und Gelenksverletzungen</a:t>
            </a:r>
          </a:p>
          <a:p>
            <a:pPr>
              <a:spcAft>
                <a:spcPts val="1200"/>
              </a:spcAft>
              <a:buClr>
                <a:schemeClr val="bg1">
                  <a:lumMod val="65000"/>
                </a:schemeClr>
              </a:buClr>
            </a:pPr>
            <a:r>
              <a:rPr lang="de-AT" dirty="0" smtClean="0">
                <a:solidFill>
                  <a:srgbClr val="007635"/>
                </a:solidFill>
              </a:rPr>
              <a:t>Das Rote Kreuz</a:t>
            </a:r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887D4B-30BB-40D6-8767-8B35FE731604}" type="slidenum">
              <a:rPr lang="de-AT" smtClean="0"/>
              <a:pPr/>
              <a:t>2</a:t>
            </a:fld>
            <a:endParaRPr lang="de-A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Wenn ein Mensch reglos auf dem Boden liegt …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5270B-0BF5-45DD-9505-2AD957287E5D}" type="slidenum">
              <a:rPr lang="de-AT" smtClean="0"/>
              <a:pPr>
                <a:defRPr/>
              </a:pPr>
              <a:t>20</a:t>
            </a:fld>
            <a:endParaRPr lang="de-AT"/>
          </a:p>
        </p:txBody>
      </p:sp>
      <p:pic>
        <p:nvPicPr>
          <p:cNvPr id="6" name="Grafik 5" descr="seitenlag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28184" y="1700808"/>
            <a:ext cx="2160719" cy="2162853"/>
          </a:xfrm>
          <a:prstGeom prst="rect">
            <a:avLst/>
          </a:prstGeom>
        </p:spPr>
      </p:pic>
      <p:pic>
        <p:nvPicPr>
          <p:cNvPr id="7" name="Grafik 6" descr="Atemkontrol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03848" y="2924944"/>
            <a:ext cx="2166329" cy="2162854"/>
          </a:xfrm>
          <a:prstGeom prst="rect">
            <a:avLst/>
          </a:prstGeom>
        </p:spPr>
      </p:pic>
      <p:pic>
        <p:nvPicPr>
          <p:cNvPr id="8" name="Grafik 7" descr="HDM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228184" y="4077072"/>
            <a:ext cx="2161032" cy="2162852"/>
          </a:xfrm>
          <a:prstGeom prst="rect">
            <a:avLst/>
          </a:prstGeom>
        </p:spPr>
      </p:pic>
      <p:pic>
        <p:nvPicPr>
          <p:cNvPr id="9" name="Grafik 8" descr="schütteln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1520" y="2924944"/>
            <a:ext cx="2160240" cy="2162854"/>
          </a:xfrm>
          <a:prstGeom prst="rect">
            <a:avLst/>
          </a:prstGeom>
        </p:spPr>
      </p:pic>
      <p:sp>
        <p:nvSpPr>
          <p:cNvPr id="1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4" name="Grafik 13" descr="2WegePfeil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36096" y="3501008"/>
            <a:ext cx="763871" cy="1032148"/>
          </a:xfrm>
          <a:prstGeom prst="rect">
            <a:avLst/>
          </a:prstGeom>
        </p:spPr>
      </p:pic>
      <p:pic>
        <p:nvPicPr>
          <p:cNvPr id="15" name="Grafik 14" descr="Pfeil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499880" y="3895721"/>
            <a:ext cx="656978" cy="27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Bewusstlosigkeit</a:t>
            </a:r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326232-79E6-45E8-8011-4CF1584D73F8}" type="slidenum">
              <a:rPr lang="de-AT" smtClean="0"/>
              <a:pPr/>
              <a:t>21</a:t>
            </a:fld>
            <a:endParaRPr lang="de-AT" smtClean="0"/>
          </a:p>
        </p:txBody>
      </p:sp>
      <p:sp>
        <p:nvSpPr>
          <p:cNvPr id="3174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9" name="Inhaltsplatzhalter 8" descr="Stiegensturz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 flipH="1">
            <a:off x="1547664" y="2132856"/>
            <a:ext cx="6192689" cy="432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Stabile Seitenlage</a:t>
            </a:r>
          </a:p>
        </p:txBody>
      </p:sp>
      <p:pic>
        <p:nvPicPr>
          <p:cNvPr id="9" name="Inhaltsplatzhalter 8" descr="IMG_719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370" y="2276475"/>
            <a:ext cx="2593110" cy="1944688"/>
          </a:xfrm>
        </p:spPr>
      </p:pic>
      <p:pic>
        <p:nvPicPr>
          <p:cNvPr id="32772" name="Inhaltsplatzhalter 8" descr="IMG_719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32774" name="Inhaltsplatzhalter 7" descr="IMG_7198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277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EEBA39A-531F-4E9D-B0DA-B6844402933C}" type="slidenum">
              <a:rPr lang="de-AT" smtClean="0"/>
              <a:pPr/>
              <a:t>22</a:t>
            </a:fld>
            <a:endParaRPr lang="de-AT" smtClean="0"/>
          </a:p>
        </p:txBody>
      </p:sp>
      <p:sp>
        <p:nvSpPr>
          <p:cNvPr id="32776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2" name="Inhaltsplatzhalter 11" descr="IMG_7200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80759" y="4437063"/>
            <a:ext cx="2598832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nhaltsplatzhalter 5" descr="IMG_720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3379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Bewusstlosigkeit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9952482-5C57-4FFF-9451-FAAB44983190}" type="slidenum">
              <a:rPr lang="de-AT" smtClean="0"/>
              <a:pPr/>
              <a:t>23</a:t>
            </a:fld>
            <a:endParaRPr lang="de-AT" smtClean="0"/>
          </a:p>
        </p:txBody>
      </p:sp>
      <p:sp>
        <p:nvSpPr>
          <p:cNvPr id="33797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Notfallcheck durchführen</a:t>
            </a:r>
          </a:p>
          <a:p>
            <a:r>
              <a:rPr lang="de-AT" sz="2000" dirty="0" smtClean="0"/>
              <a:t>Bei normaler Atmung zur Seite drehen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3379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Atem-Kreislauf-Stillstand</a:t>
            </a:r>
          </a:p>
        </p:txBody>
      </p:sp>
      <p:pic>
        <p:nvPicPr>
          <p:cNvPr id="35843" name="Inhaltsplatzhalter 4" descr="IMG_766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358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B4F6160-7F7F-497A-9D0E-14EF7EBA34F1}" type="slidenum">
              <a:rPr lang="de-AT" smtClean="0"/>
              <a:pPr/>
              <a:t>24</a:t>
            </a:fld>
            <a:endParaRPr lang="de-AT" smtClean="0"/>
          </a:p>
        </p:txBody>
      </p:sp>
      <p:sp>
        <p:nvSpPr>
          <p:cNvPr id="35845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Herzdruckmassage</a:t>
            </a:r>
          </a:p>
        </p:txBody>
      </p:sp>
      <p:pic>
        <p:nvPicPr>
          <p:cNvPr id="36867" name="Inhaltsplatzhalter 7" descr="IMG_66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151466" y="2276475"/>
            <a:ext cx="2592918" cy="1944688"/>
          </a:xfrm>
        </p:spPr>
      </p:pic>
      <p:pic>
        <p:nvPicPr>
          <p:cNvPr id="14" name="Inhaltsplatzhalter 13" descr="IMG_666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tretch>
            <a:fillRect/>
          </a:stretch>
        </p:blipFill>
        <p:spPr>
          <a:xfrm>
            <a:off x="1151467" y="4437063"/>
            <a:ext cx="2592916" cy="1944687"/>
          </a:xfrm>
        </p:spPr>
      </p:pic>
      <p:pic>
        <p:nvPicPr>
          <p:cNvPr id="36869" name="Inhaltsplatzhalter 10" descr="IMG_45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12" name="Inhaltsplatzhalter 11" descr="IMG_6662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tretch>
            <a:fillRect/>
          </a:stretch>
        </p:blipFill>
        <p:spPr>
          <a:xfrm>
            <a:off x="5183105" y="2276475"/>
            <a:ext cx="2594140" cy="1944688"/>
          </a:xfrm>
        </p:spPr>
      </p:pic>
      <p:sp>
        <p:nvSpPr>
          <p:cNvPr id="36871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8B5244DE-518B-412D-9410-98941A8DFAD9}" type="slidenum">
              <a:rPr lang="de-AT" smtClean="0"/>
              <a:pPr/>
              <a:t>25</a:t>
            </a:fld>
            <a:endParaRPr lang="de-AT" smtClean="0"/>
          </a:p>
        </p:txBody>
      </p:sp>
      <p:sp>
        <p:nvSpPr>
          <p:cNvPr id="36872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Beatmung</a:t>
            </a:r>
          </a:p>
        </p:txBody>
      </p:sp>
      <p:pic>
        <p:nvPicPr>
          <p:cNvPr id="37891" name="Inhaltsplatzhalter 7" descr="IMG_6646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37892" name="Inhaltsplatzhalter 9" descr="IMG_6652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2525" y="4437063"/>
            <a:ext cx="2590800" cy="1944687"/>
          </a:xfrm>
        </p:spPr>
      </p:pic>
      <p:pic>
        <p:nvPicPr>
          <p:cNvPr id="37893" name="Inhaltsplatzhalter 8" descr="IMG_6655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789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CFC0DBC2-B8D1-4825-9C8B-5F404BE086A5}" type="slidenum">
              <a:rPr lang="de-AT" smtClean="0"/>
              <a:pPr/>
              <a:t>26</a:t>
            </a:fld>
            <a:endParaRPr lang="de-AT" smtClean="0"/>
          </a:p>
        </p:txBody>
      </p:sp>
      <p:sp>
        <p:nvSpPr>
          <p:cNvPr id="37895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Defibrillation</a:t>
            </a:r>
          </a:p>
        </p:txBody>
      </p:sp>
      <p:pic>
        <p:nvPicPr>
          <p:cNvPr id="38915" name="Inhaltsplatzhalter 7" descr="IMG_488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2525" y="2276475"/>
            <a:ext cx="2590800" cy="1944688"/>
          </a:xfrm>
        </p:spPr>
      </p:pic>
      <p:pic>
        <p:nvPicPr>
          <p:cNvPr id="38916" name="Inhaltsplatzhalter 9" descr="IMG_670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38917" name="Inhaltsplatzhalter 10" descr="IMG_4879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4775" y="4437063"/>
            <a:ext cx="2590800" cy="1944687"/>
          </a:xfrm>
        </p:spPr>
      </p:pic>
      <p:pic>
        <p:nvPicPr>
          <p:cNvPr id="38918" name="Inhaltsplatzhalter 8" descr="IMG_669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38919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C02E9A4D-8227-4FC1-9E35-27ED7EB9AC5F}" type="slidenum">
              <a:rPr lang="de-AT" smtClean="0"/>
              <a:pPr/>
              <a:t>27</a:t>
            </a:fld>
            <a:endParaRPr lang="de-AT" smtClean="0"/>
          </a:p>
        </p:txBody>
      </p:sp>
      <p:sp>
        <p:nvSpPr>
          <p:cNvPr id="38920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Defibrillation</a:t>
            </a:r>
            <a:endParaRPr lang="de-AT" dirty="0" smtClean="0"/>
          </a:p>
        </p:txBody>
      </p:sp>
      <p:pic>
        <p:nvPicPr>
          <p:cNvPr id="6" name="Inhaltsplatzhalter 5" descr="AED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5536" y="1916832"/>
            <a:ext cx="3384376" cy="3384376"/>
          </a:xfrm>
        </p:spPr>
      </p:pic>
      <p:sp>
        <p:nvSpPr>
          <p:cNvPr id="409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B01EA0C-1E77-433D-8AFA-E2487EB591C5}" type="slidenum">
              <a:rPr lang="de-AT" smtClean="0"/>
              <a:pPr/>
              <a:t>28</a:t>
            </a:fld>
            <a:endParaRPr lang="de-AT" smtClean="0"/>
          </a:p>
        </p:txBody>
      </p:sp>
      <p:sp>
        <p:nvSpPr>
          <p:cNvPr id="4096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Grafik 6" descr="geklebte Elektrode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67944" y="1916832"/>
            <a:ext cx="4490702" cy="3366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nhaltsplatzhalter 5" descr="IMG_677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399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Atem-Kreislauf-Stillstand</a:t>
            </a:r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0C2C29-7846-4F58-A72C-25936C35C79D}" type="slidenum">
              <a:rPr lang="de-AT" smtClean="0"/>
              <a:pPr/>
              <a:t>29</a:t>
            </a:fld>
            <a:endParaRPr lang="de-AT" smtClean="0"/>
          </a:p>
        </p:txBody>
      </p:sp>
      <p:sp>
        <p:nvSpPr>
          <p:cNvPr id="39941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862014" cy="4113213"/>
          </a:xfrm>
        </p:spPr>
        <p:txBody>
          <a:bodyPr/>
          <a:lstStyle/>
          <a:p>
            <a:r>
              <a:rPr lang="de-AT" sz="2000" dirty="0" smtClean="0"/>
              <a:t>Notfallcheck durchführen</a:t>
            </a:r>
          </a:p>
          <a:p>
            <a:r>
              <a:rPr lang="de-AT" sz="2000" dirty="0" smtClean="0"/>
              <a:t>Notruf wählen</a:t>
            </a:r>
          </a:p>
          <a:p>
            <a:r>
              <a:rPr lang="de-AT" sz="2000" dirty="0" smtClean="0"/>
              <a:t>30 Herzdruckmassagen und 2 Beatmungen</a:t>
            </a:r>
          </a:p>
          <a:p>
            <a:r>
              <a:rPr lang="de-AT" sz="2000" dirty="0" smtClean="0"/>
              <a:t>Den Anweisungen des </a:t>
            </a:r>
            <a:r>
              <a:rPr lang="de-AT" sz="2000" dirty="0" err="1" smtClean="0"/>
              <a:t>Defibrillators</a:t>
            </a:r>
            <a:r>
              <a:rPr lang="de-AT" sz="2000" dirty="0" smtClean="0"/>
              <a:t> folgen</a:t>
            </a:r>
          </a:p>
        </p:txBody>
      </p:sp>
      <p:sp>
        <p:nvSpPr>
          <p:cNvPr id="3994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95536" y="765175"/>
            <a:ext cx="8424935" cy="1262063"/>
          </a:xfrm>
        </p:spPr>
        <p:txBody>
          <a:bodyPr/>
          <a:lstStyle/>
          <a:p>
            <a:r>
              <a:rPr lang="de-AT" dirty="0" smtClean="0"/>
              <a:t>Unfallverhütung – Schutzmaßnahmen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>
          <a:xfrm>
            <a:off x="1115616" y="1484784"/>
            <a:ext cx="7200800" cy="424758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Technische (z. B. defekte Geräte ersetzen)</a:t>
            </a:r>
          </a:p>
          <a:p>
            <a:pPr lvl="1">
              <a:buNone/>
            </a:pPr>
            <a:r>
              <a:rPr lang="de-AT" sz="2000" dirty="0" smtClean="0"/>
              <a:t>Unfallgefahren im Vorfeld beseitigen</a:t>
            </a:r>
            <a:r>
              <a:rPr lang="de-AT" sz="2400" dirty="0" smtClean="0"/>
              <a:t/>
            </a:r>
            <a:br>
              <a:rPr lang="de-AT" sz="2400" dirty="0" smtClean="0"/>
            </a:br>
            <a:endParaRPr lang="de-AT" sz="2400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Organisatorische (z. B. Herdschutzgitter montieren)</a:t>
            </a:r>
          </a:p>
          <a:p>
            <a:pPr lvl="1">
              <a:buNone/>
            </a:pPr>
            <a:r>
              <a:rPr lang="de-AT" sz="2000" dirty="0" smtClean="0"/>
              <a:t>Mensch und Gefahr voneinander trennen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Persönliche (z. B. Schutzbrille verwenden)</a:t>
            </a:r>
          </a:p>
          <a:p>
            <a:pPr lvl="1">
              <a:buNone/>
            </a:pPr>
            <a:r>
              <a:rPr lang="de-AT" sz="2000" dirty="0" smtClean="0"/>
              <a:t>Schutz gefährdeter Körperteile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Verhaltensmaßnahmen (</a:t>
            </a:r>
            <a:r>
              <a:rPr lang="de-AT" smtClean="0"/>
              <a:t>z. B</a:t>
            </a:r>
            <a:r>
              <a:rPr lang="de-AT" dirty="0" smtClean="0"/>
              <a:t>. Schulung durchführen)</a:t>
            </a:r>
          </a:p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de-AT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de-AT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pPr>
              <a:buFont typeface="Wingdings" pitchFamily="2" charset="2"/>
              <a:buChar char="§"/>
            </a:pPr>
            <a:endParaRPr lang="de-AT" dirty="0" smtClean="0"/>
          </a:p>
          <a:p>
            <a:endParaRPr lang="de-AT" dirty="0" smtClean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EC1551C-1211-4874-A866-F0EC06DC7BCA}" type="slidenum">
              <a:rPr lang="de-AT" smtClean="0"/>
              <a:pPr/>
              <a:t>3</a:t>
            </a:fld>
            <a:endParaRPr lang="de-AT" smtClean="0"/>
          </a:p>
        </p:txBody>
      </p:sp>
      <p:sp>
        <p:nvSpPr>
          <p:cNvPr id="1024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EB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29400"/>
                </a:solidFill>
              </a:rPr>
              <a:t>AKUTE NOTFÄLLE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Herzinfarkt</a:t>
            </a:r>
          </a:p>
        </p:txBody>
      </p:sp>
      <p:pic>
        <p:nvPicPr>
          <p:cNvPr id="41987" name="Inhaltsplatzhalter 4" descr="IMG_686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00225" y="2133600"/>
            <a:ext cx="5756275" cy="4319588"/>
          </a:xfrm>
        </p:spPr>
      </p:pic>
      <p:sp>
        <p:nvSpPr>
          <p:cNvPr id="419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86390F-8469-44FA-8BC9-197053FFCB24}" type="slidenum">
              <a:rPr lang="de-AT" smtClean="0"/>
              <a:pPr/>
              <a:t>31</a:t>
            </a:fld>
            <a:endParaRPr lang="de-AT" smtClean="0"/>
          </a:p>
        </p:txBody>
      </p:sp>
      <p:sp>
        <p:nvSpPr>
          <p:cNvPr id="4198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Herzinfarkt</a:t>
            </a:r>
          </a:p>
        </p:txBody>
      </p:sp>
      <p:pic>
        <p:nvPicPr>
          <p:cNvPr id="43011" name="Inhaltsplatzhalter 7" descr="IMG_698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43012" name="Inhaltsplatzhalter 9" descr="IMG_0179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2525" y="4437063"/>
            <a:ext cx="2590800" cy="1944687"/>
          </a:xfrm>
        </p:spPr>
      </p:pic>
      <p:pic>
        <p:nvPicPr>
          <p:cNvPr id="43013" name="Inhaltsplatzhalter 10" descr="IMG_7000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-10000"/>
          </a:blip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43014" name="Inhaltsplatzhalter 8" descr="IMG_6989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4301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E1D329E7-A6D7-493D-A191-4D51DBF2E66E}" type="slidenum">
              <a:rPr lang="de-AT" smtClean="0"/>
              <a:pPr/>
              <a:t>32</a:t>
            </a:fld>
            <a:endParaRPr lang="de-AT" smtClean="0"/>
          </a:p>
        </p:txBody>
      </p:sp>
      <p:sp>
        <p:nvSpPr>
          <p:cNvPr id="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nhaltsplatzhalter 5" descr="IMG_700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440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Herzinfarkt</a:t>
            </a:r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354A437-0350-427E-9240-2CB975AD95F2}" type="slidenum">
              <a:rPr lang="de-AT" smtClean="0"/>
              <a:pPr/>
              <a:t>33</a:t>
            </a:fld>
            <a:endParaRPr lang="de-AT" smtClean="0"/>
          </a:p>
        </p:txBody>
      </p:sp>
      <p:sp>
        <p:nvSpPr>
          <p:cNvPr id="44037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Ruhe sorgen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Erkrankten in angenehmer Position sitzen lassen</a:t>
            </a:r>
          </a:p>
          <a:p>
            <a:r>
              <a:rPr lang="de-AT" sz="2000" dirty="0" smtClean="0"/>
              <a:t>Erkrankten langsam und tief durchatmen lassen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440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Symptome Herzinfarkt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Schmerzen im Brustbereich, die in Bauch, Hals, Kiefer und Arme ausstrahlen können</a:t>
            </a:r>
          </a:p>
          <a:p>
            <a:r>
              <a:rPr lang="de-AT" dirty="0" smtClean="0"/>
              <a:t>Atemnot</a:t>
            </a:r>
          </a:p>
          <a:p>
            <a:r>
              <a:rPr lang="de-AT" dirty="0" err="1" smtClean="0"/>
              <a:t>Kaltschweißigkeit</a:t>
            </a:r>
            <a:endParaRPr lang="de-AT" dirty="0" smtClean="0"/>
          </a:p>
          <a:p>
            <a:r>
              <a:rPr lang="de-AT" dirty="0" smtClean="0"/>
              <a:t>Todesangst</a:t>
            </a:r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9BFC893-1EC7-485F-9FBF-F05D818B9994}" type="slidenum">
              <a:rPr lang="de-AT" smtClean="0"/>
              <a:pPr/>
              <a:t>34</a:t>
            </a:fld>
            <a:endParaRPr lang="de-AT" smtClean="0"/>
          </a:p>
        </p:txBody>
      </p:sp>
      <p:sp>
        <p:nvSpPr>
          <p:cNvPr id="45061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Schlaganfall</a:t>
            </a:r>
          </a:p>
        </p:txBody>
      </p:sp>
      <p:pic>
        <p:nvPicPr>
          <p:cNvPr id="46083" name="Inhaltsplatzhalter 4" descr="IMG_729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460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DB329A-9908-4A8D-980C-EF7F00A122D4}" type="slidenum">
              <a:rPr lang="de-AT" smtClean="0"/>
              <a:pPr/>
              <a:t>35</a:t>
            </a:fld>
            <a:endParaRPr lang="de-AT" smtClean="0"/>
          </a:p>
        </p:txBody>
      </p:sp>
      <p:sp>
        <p:nvSpPr>
          <p:cNvPr id="46085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Schlaganfall</a:t>
            </a:r>
          </a:p>
        </p:txBody>
      </p:sp>
      <p:pic>
        <p:nvPicPr>
          <p:cNvPr id="47108" name="Inhaltsplatzhalter 9" descr="IMG_7331-ret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>
            <a:lum contrast="-10000"/>
          </a:blip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47109" name="Inhaltsplatzhalter 8" descr="IMG_7328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47110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C86B7B5-9F02-47BE-A385-D55CD5941B4E}" type="slidenum">
              <a:rPr lang="de-AT" smtClean="0"/>
              <a:pPr/>
              <a:t>36</a:t>
            </a:fld>
            <a:endParaRPr lang="de-AT" smtClean="0"/>
          </a:p>
        </p:txBody>
      </p:sp>
      <p:sp>
        <p:nvSpPr>
          <p:cNvPr id="47111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9" name="Inhaltsplatzhalter 8" descr="IMG_7318.JPG"/>
          <p:cNvPicPr>
            <a:picLocks noGrp="1" noChangeAspect="1"/>
          </p:cNvPicPr>
          <p:nvPr>
            <p:ph sz="quarter" idx="11"/>
          </p:nvPr>
        </p:nvPicPr>
        <p:blipFill>
          <a:blip r:embed="rId4" cstate="screen"/>
          <a:stretch>
            <a:fillRect/>
          </a:stretch>
        </p:blipFill>
        <p:spPr>
          <a:xfrm>
            <a:off x="1152318" y="2276475"/>
            <a:ext cx="2591213" cy="1944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nhaltsplatzhalter 5" descr="IMG_7331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4813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Schlaganfall</a:t>
            </a:r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211903-DF23-45E7-86C9-26036F9EDB7D}" type="slidenum">
              <a:rPr lang="de-AT" smtClean="0"/>
              <a:pPr/>
              <a:t>37</a:t>
            </a:fld>
            <a:endParaRPr lang="de-AT" smtClean="0"/>
          </a:p>
        </p:txBody>
      </p:sp>
      <p:sp>
        <p:nvSpPr>
          <p:cNvPr id="48133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88840"/>
            <a:ext cx="2501900" cy="4113213"/>
          </a:xfrm>
        </p:spPr>
        <p:txBody>
          <a:bodyPr/>
          <a:lstStyle/>
          <a:p>
            <a:r>
              <a:rPr lang="de-AT" sz="2000" dirty="0" smtClean="0"/>
              <a:t>Erkrankte beruhigen 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Erkrankte hinlegen</a:t>
            </a:r>
          </a:p>
          <a:p>
            <a:r>
              <a:rPr lang="de-AT" sz="2000" dirty="0" smtClean="0"/>
              <a:t>Sich vergewissern, dass die Erkrankte gut atmen kann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48134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Symptome Schlaganfall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Gefühlsstörungen</a:t>
            </a:r>
          </a:p>
          <a:p>
            <a:r>
              <a:rPr lang="de-AT" dirty="0" smtClean="0"/>
              <a:t>Lähmungen an einer Körperhälfte</a:t>
            </a:r>
          </a:p>
          <a:p>
            <a:r>
              <a:rPr lang="de-AT" dirty="0" smtClean="0"/>
              <a:t>Schwindel</a:t>
            </a:r>
          </a:p>
          <a:p>
            <a:r>
              <a:rPr lang="de-AT" dirty="0" smtClean="0"/>
              <a:t>Sprachstörungen</a:t>
            </a:r>
          </a:p>
          <a:p>
            <a:r>
              <a:rPr lang="de-AT" dirty="0" smtClean="0"/>
              <a:t>Sehstörungen</a:t>
            </a:r>
          </a:p>
          <a:p>
            <a:endParaRPr lang="de-AT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98E82B-398D-474C-B1E7-0881593C1F15}" type="slidenum">
              <a:rPr lang="de-AT" smtClean="0"/>
              <a:pPr/>
              <a:t>38</a:t>
            </a:fld>
            <a:endParaRPr lang="de-AT" smtClean="0"/>
          </a:p>
        </p:txBody>
      </p:sp>
      <p:sp>
        <p:nvSpPr>
          <p:cNvPr id="4915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Unterzuckerung</a:t>
            </a:r>
          </a:p>
        </p:txBody>
      </p:sp>
      <p:pic>
        <p:nvPicPr>
          <p:cNvPr id="54275" name="Inhaltsplatzhalter 4" descr="IMG_844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542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13F291-F42A-4C0C-A288-EC2A70CB5A57}" type="slidenum">
              <a:rPr lang="de-AT" smtClean="0"/>
              <a:pPr/>
              <a:t>39</a:t>
            </a:fld>
            <a:endParaRPr lang="de-AT" smtClean="0"/>
          </a:p>
        </p:txBody>
      </p:sp>
      <p:sp>
        <p:nvSpPr>
          <p:cNvPr id="5427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Unfallverhütung</a:t>
            </a: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EC1551C-1211-4874-A866-F0EC06DC7BCA}" type="slidenum">
              <a:rPr lang="de-AT" smtClean="0"/>
              <a:pPr/>
              <a:t>4</a:t>
            </a:fld>
            <a:endParaRPr lang="de-AT" smtClean="0"/>
          </a:p>
        </p:txBody>
      </p:sp>
      <p:graphicFrame>
        <p:nvGraphicFramePr>
          <p:cNvPr id="7" name="Diagramm 6"/>
          <p:cNvGraphicFramePr/>
          <p:nvPr/>
        </p:nvGraphicFramePr>
        <p:xfrm>
          <a:off x="323528" y="1700808"/>
          <a:ext cx="71287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292080" y="206084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Freizeitunfallstatistik</a:t>
            </a:r>
          </a:p>
          <a:p>
            <a:r>
              <a:rPr lang="de-AT" sz="1400" dirty="0" smtClean="0"/>
              <a:t>Quelle: </a:t>
            </a:r>
            <a:r>
              <a:rPr lang="de-AT" sz="1400" dirty="0" err="1" smtClean="0"/>
              <a:t>KfV</a:t>
            </a:r>
            <a:r>
              <a:rPr lang="de-AT" sz="1400" dirty="0" smtClean="0"/>
              <a:t>, 2009</a:t>
            </a:r>
            <a:endParaRPr lang="de-AT" sz="1400" dirty="0"/>
          </a:p>
        </p:txBody>
      </p:sp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EBA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Unterzuckerung</a:t>
            </a:r>
          </a:p>
        </p:txBody>
      </p:sp>
      <p:pic>
        <p:nvPicPr>
          <p:cNvPr id="55299" name="Inhaltsplatzhalter 7" descr="IMG_843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151283" y="2276475"/>
            <a:ext cx="2593283" cy="1944688"/>
          </a:xfrm>
        </p:spPr>
      </p:pic>
      <p:pic>
        <p:nvPicPr>
          <p:cNvPr id="55300" name="Inhaltsplatzhalter 9" descr="IMG_8443-ret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>
            <a:lum contrast="-10000"/>
          </a:blip>
          <a:stretch>
            <a:fillRect/>
          </a:stretch>
        </p:blipFill>
        <p:spPr>
          <a:xfrm>
            <a:off x="1151256" y="4437063"/>
            <a:ext cx="2593338" cy="1944687"/>
          </a:xfrm>
        </p:spPr>
      </p:pic>
      <p:pic>
        <p:nvPicPr>
          <p:cNvPr id="55301" name="Inhaltsplatzhalter 10" descr="IMG_844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>
            <a:lum contrast="10000"/>
          </a:blip>
          <a:stretch>
            <a:fillRect/>
          </a:stretch>
        </p:blipFill>
        <p:spPr>
          <a:xfrm>
            <a:off x="5183717" y="4437063"/>
            <a:ext cx="2592916" cy="1944687"/>
          </a:xfrm>
        </p:spPr>
      </p:pic>
      <p:pic>
        <p:nvPicPr>
          <p:cNvPr id="55302" name="Inhaltsplatzhalter 8" descr="IMG_8442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>
            <a:lum contrast="10000"/>
          </a:blip>
          <a:stretch>
            <a:fillRect/>
          </a:stretch>
        </p:blipFill>
        <p:spPr>
          <a:xfrm>
            <a:off x="5183533" y="2276475"/>
            <a:ext cx="2593283" cy="1944688"/>
          </a:xfrm>
        </p:spPr>
      </p:pic>
      <p:sp>
        <p:nvSpPr>
          <p:cNvPr id="5530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442DEFF-42A8-4F2C-8DA6-5395BD49A799}" type="slidenum">
              <a:rPr lang="de-AT" smtClean="0"/>
              <a:pPr/>
              <a:t>40</a:t>
            </a:fld>
            <a:endParaRPr lang="de-AT" smtClean="0"/>
          </a:p>
        </p:txBody>
      </p:sp>
      <p:sp>
        <p:nvSpPr>
          <p:cNvPr id="55304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nhaltsplatzhalter 5" descr="IMG_844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563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Unterzuckerung</a:t>
            </a:r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8D90EA-E554-440B-94FF-6F94D9529CB7}" type="slidenum">
              <a:rPr lang="de-AT" smtClean="0"/>
              <a:pPr/>
              <a:t>41</a:t>
            </a:fld>
            <a:endParaRPr lang="de-AT" smtClean="0"/>
          </a:p>
        </p:txBody>
      </p:sp>
      <p:sp>
        <p:nvSpPr>
          <p:cNvPr id="5632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Diabetiker hinsetzen lassen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err="1" smtClean="0"/>
              <a:t>Zuckerhältiges</a:t>
            </a:r>
            <a:r>
              <a:rPr lang="de-AT" sz="2000" dirty="0" smtClean="0"/>
              <a:t> zu trinken oder zu essen geben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5632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Fingerdruck</a:t>
            </a:r>
          </a:p>
        </p:txBody>
      </p:sp>
      <p:pic>
        <p:nvPicPr>
          <p:cNvPr id="77827" name="Inhaltsplatzhalter 4" descr="IMG_113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7782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EED784D-C4A2-4463-B7D7-53B1A6D34DFD}" type="slidenum">
              <a:rPr lang="de-AT" smtClean="0"/>
              <a:pPr/>
              <a:t>42</a:t>
            </a:fld>
            <a:endParaRPr lang="de-AT" smtClean="0"/>
          </a:p>
        </p:txBody>
      </p:sp>
      <p:sp>
        <p:nvSpPr>
          <p:cNvPr id="7782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Fingerdruck bei starker Blutung</a:t>
            </a:r>
          </a:p>
        </p:txBody>
      </p:sp>
      <p:pic>
        <p:nvPicPr>
          <p:cNvPr id="78851" name="Inhaltsplatzhalter 7" descr="IMG_750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78852" name="Inhaltsplatzhalter 9" descr="IMG_753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78853" name="Inhaltsplatzhalter 8" descr="IMG_752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7885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CCE4FE8-2B2C-479D-A080-BFA4F47761A2}" type="slidenum">
              <a:rPr lang="de-AT" smtClean="0"/>
              <a:pPr/>
              <a:t>43</a:t>
            </a:fld>
            <a:endParaRPr lang="de-AT" smtClean="0"/>
          </a:p>
        </p:txBody>
      </p:sp>
      <p:sp>
        <p:nvSpPr>
          <p:cNvPr id="78855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nhaltsplatzhalter 5" descr="IMG_7574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7987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Fingerdruck</a:t>
            </a:r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1F48C6-9858-46E9-B6AD-05C2EB296203}" type="slidenum">
              <a:rPr lang="de-AT" smtClean="0"/>
              <a:pPr/>
              <a:t>44</a:t>
            </a:fld>
            <a:endParaRPr lang="de-AT" smtClean="0"/>
          </a:p>
        </p:txBody>
      </p:sp>
      <p:sp>
        <p:nvSpPr>
          <p:cNvPr id="79877" name="Inhaltsplatzhalter 4"/>
          <p:cNvSpPr>
            <a:spLocks noGrp="1"/>
          </p:cNvSpPr>
          <p:nvPr>
            <p:ph sz="half" idx="2"/>
          </p:nvPr>
        </p:nvSpPr>
        <p:spPr>
          <a:xfrm>
            <a:off x="5940152" y="198884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Verletzten hinsetzen oder hinlegen lassen</a:t>
            </a:r>
          </a:p>
          <a:p>
            <a:r>
              <a:rPr lang="de-AT" sz="2000" dirty="0" smtClean="0"/>
              <a:t>Verbandszeug und Handschuhe holen,</a:t>
            </a:r>
            <a:br>
              <a:rPr lang="de-AT" sz="2000" dirty="0" smtClean="0"/>
            </a:br>
            <a:r>
              <a:rPr lang="de-AT" sz="2000" dirty="0" smtClean="0"/>
              <a:t>Notruf wählen und  fest auf die Wunde drücken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987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Druckverband</a:t>
            </a:r>
          </a:p>
        </p:txBody>
      </p:sp>
      <p:pic>
        <p:nvPicPr>
          <p:cNvPr id="80899" name="Inhaltsplatzhalter 4" descr="IMG_028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8090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EFEE73-9CF3-4C55-929B-CDE46FA9A685}" type="slidenum">
              <a:rPr lang="de-AT" smtClean="0"/>
              <a:pPr/>
              <a:t>45</a:t>
            </a:fld>
            <a:endParaRPr lang="de-AT" smtClean="0"/>
          </a:p>
        </p:txBody>
      </p:sp>
      <p:sp>
        <p:nvSpPr>
          <p:cNvPr id="8090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Druckverband</a:t>
            </a:r>
          </a:p>
        </p:txBody>
      </p:sp>
      <p:pic>
        <p:nvPicPr>
          <p:cNvPr id="81923" name="Inhaltsplatzhalter 7" descr="IMG_7621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81924" name="Inhaltsplatzhalter 9" descr="IMG_7633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81100" y="4437063"/>
            <a:ext cx="2533650" cy="1944687"/>
          </a:xfrm>
        </p:spPr>
      </p:pic>
      <p:pic>
        <p:nvPicPr>
          <p:cNvPr id="81926" name="Inhaltsplatzhalter 8" descr="IMG_7629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8192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B42F526-10F9-4622-A475-AC294E8CE98D}" type="slidenum">
              <a:rPr lang="de-AT" smtClean="0"/>
              <a:pPr/>
              <a:t>46</a:t>
            </a:fld>
            <a:endParaRPr lang="de-AT" smtClean="0"/>
          </a:p>
        </p:txBody>
      </p:sp>
      <p:sp>
        <p:nvSpPr>
          <p:cNvPr id="8192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0" name="Inhaltsplatzhalter 9" descr="Druckverband_Bein.jpg"/>
          <p:cNvPicPr>
            <a:picLocks noGrp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91497" y="4456161"/>
            <a:ext cx="2595600" cy="1977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nhaltsplatzhalter 5" descr="IMG_762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8294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Starke Blutung – Druckverband</a:t>
            </a:r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ADC1BEE-3096-417F-B6F0-F6C3950E33A5}" type="slidenum">
              <a:rPr lang="de-AT" smtClean="0"/>
              <a:pPr/>
              <a:t>47</a:t>
            </a:fld>
            <a:endParaRPr lang="de-AT" smtClean="0"/>
          </a:p>
        </p:txBody>
      </p:sp>
      <p:sp>
        <p:nvSpPr>
          <p:cNvPr id="82949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916832"/>
            <a:ext cx="2664296" cy="4113213"/>
          </a:xfrm>
        </p:spPr>
        <p:txBody>
          <a:bodyPr/>
          <a:lstStyle/>
          <a:p>
            <a:r>
              <a:rPr lang="de-AT" sz="2000" dirty="0" smtClean="0"/>
              <a:t>Für Sicherheit sorgen</a:t>
            </a:r>
          </a:p>
          <a:p>
            <a:r>
              <a:rPr lang="de-AT" sz="2000" dirty="0" smtClean="0"/>
              <a:t>Verletzte hinsetzen oder hinlegen</a:t>
            </a:r>
          </a:p>
          <a:p>
            <a:r>
              <a:rPr lang="de-AT" sz="2000" dirty="0" smtClean="0"/>
              <a:t>Verbandszeug und Handschuhe holen,</a:t>
            </a:r>
            <a:br>
              <a:rPr lang="de-AT" sz="2000" dirty="0" smtClean="0"/>
            </a:br>
            <a:r>
              <a:rPr lang="de-AT" sz="2000" dirty="0" smtClean="0"/>
              <a:t>Notruf wählen und  fest auf die Wunde drücken</a:t>
            </a:r>
          </a:p>
          <a:p>
            <a:r>
              <a:rPr lang="de-AT" sz="2000" dirty="0" smtClean="0"/>
              <a:t>Druckverband anlegen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</p:txBody>
      </p:sp>
      <p:sp>
        <p:nvSpPr>
          <p:cNvPr id="8295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F294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EBBD00"/>
                </a:solidFill>
              </a:rPr>
              <a:t>WUNDEN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KFZ-Verbandskasten laut</a:t>
            </a:r>
            <a:br>
              <a:rPr lang="de-AT" smtClean="0"/>
            </a:br>
            <a:r>
              <a:rPr lang="de-AT" smtClean="0"/>
              <a:t>ÖNORM V5101</a:t>
            </a:r>
          </a:p>
        </p:txBody>
      </p:sp>
      <p:pic>
        <p:nvPicPr>
          <p:cNvPr id="84995" name="Inhaltsplatzhalter 4" descr="IMG_0133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8499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FBD8F0A-11CF-446B-AAA5-12AF15B6646F}" type="slidenum">
              <a:rPr lang="de-AT" smtClean="0"/>
              <a:pPr/>
              <a:t>49</a:t>
            </a:fld>
            <a:endParaRPr lang="de-AT" smtClean="0"/>
          </a:p>
        </p:txBody>
      </p:sp>
      <p:sp>
        <p:nvSpPr>
          <p:cNvPr id="8499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4B45BB"/>
                </a:solidFill>
              </a:rPr>
              <a:t>GRUNDLAGEN DER ERSTEN HILFE</a:t>
            </a:r>
            <a:endParaRPr lang="de-AT" dirty="0">
              <a:solidFill>
                <a:srgbClr val="4B45BB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Pflasterverbände</a:t>
            </a:r>
          </a:p>
        </p:txBody>
      </p:sp>
      <p:pic>
        <p:nvPicPr>
          <p:cNvPr id="86019" name="Inhaltsplatzhalter 7" descr="Pflaster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86020" name="Inhaltsplatzhalter 9" descr="IMG_8064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86021" name="Inhaltsplatzhalter 8" descr="IMG_7962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86022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06737CBF-B2C0-4D36-95D1-9274B5715EF0}" type="slidenum">
              <a:rPr lang="de-AT" smtClean="0"/>
              <a:pPr/>
              <a:t>50</a:t>
            </a:fld>
            <a:endParaRPr lang="de-AT" smtClean="0"/>
          </a:p>
        </p:txBody>
      </p:sp>
      <p:sp>
        <p:nvSpPr>
          <p:cNvPr id="86023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Pflasterverband – </a:t>
            </a:r>
            <a:br>
              <a:rPr lang="de-AT" dirty="0" smtClean="0"/>
            </a:br>
            <a:r>
              <a:rPr lang="de-AT" dirty="0" smtClean="0"/>
              <a:t>zwischen den Fingern</a:t>
            </a:r>
          </a:p>
        </p:txBody>
      </p:sp>
      <p:pic>
        <p:nvPicPr>
          <p:cNvPr id="16" name="Inhaltsplatzhalter 15" descr="Plaster 1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763688" y="2420888"/>
            <a:ext cx="2004138" cy="1916802"/>
          </a:xfrm>
        </p:spPr>
      </p:pic>
      <p:sp>
        <p:nvSpPr>
          <p:cNvPr id="19" name="Inhaltsplatzhalter 1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2" name="Inhaltsplatzhalter 21" descr="Pflaster 2.tif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98986" y="2423960"/>
            <a:ext cx="1994946" cy="1912206"/>
          </a:xfrm>
        </p:spPr>
      </p:pic>
      <p:sp>
        <p:nvSpPr>
          <p:cNvPr id="87046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E9D7BCE8-7B99-4489-B5E4-5A4547D79023}" type="slidenum">
              <a:rPr lang="de-AT" smtClean="0"/>
              <a:pPr/>
              <a:t>51</a:t>
            </a:fld>
            <a:endParaRPr lang="de-AT" smtClean="0"/>
          </a:p>
        </p:txBody>
      </p:sp>
      <p:sp>
        <p:nvSpPr>
          <p:cNvPr id="87047" name="Abgerundetes Rechteck 12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5" name="Inhaltsplatzhalter 24" descr="Plaster_1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907704" y="4509120"/>
            <a:ext cx="1790673" cy="18217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am Ellbogen</a:t>
            </a:r>
          </a:p>
        </p:txBody>
      </p:sp>
      <p:pic>
        <p:nvPicPr>
          <p:cNvPr id="15" name="Inhaltsplatzhalter 14" descr="Pflaster 3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688500" y="2207926"/>
            <a:ext cx="2076637" cy="1976844"/>
          </a:xfrm>
        </p:spPr>
      </p:pic>
      <p:sp>
        <p:nvSpPr>
          <p:cNvPr id="19" name="Inhaltsplatzhalter 1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2" name="Inhaltsplatzhalter 21" descr="Pflaster 4.tif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24128" y="2204864"/>
            <a:ext cx="2067133" cy="1981596"/>
          </a:xfrm>
        </p:spPr>
      </p:pic>
      <p:sp>
        <p:nvSpPr>
          <p:cNvPr id="88070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76C6F43-EA8F-4AC4-94F0-1225FFBCCE7E}" type="slidenum">
              <a:rPr lang="de-AT" smtClean="0"/>
              <a:pPr/>
              <a:t>52</a:t>
            </a:fld>
            <a:endParaRPr lang="de-AT" smtClean="0"/>
          </a:p>
        </p:txBody>
      </p:sp>
      <p:sp>
        <p:nvSpPr>
          <p:cNvPr id="88071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3" name="Inhaltsplatzhalter 22" descr="Pflaster 9.tif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 rot="5400000">
            <a:off x="1947687" y="4253113"/>
            <a:ext cx="1753472" cy="19774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Pflasterverband – </a:t>
            </a:r>
            <a:br>
              <a:rPr lang="de-AT" smtClean="0"/>
            </a:br>
            <a:r>
              <a:rPr lang="de-AT" smtClean="0"/>
              <a:t>auf der Fingerkuppe</a:t>
            </a:r>
          </a:p>
        </p:txBody>
      </p:sp>
      <p:pic>
        <p:nvPicPr>
          <p:cNvPr id="14" name="Inhaltsplatzhalter 13" descr="Pflaster 5.tif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tretch>
            <a:fillRect/>
          </a:stretch>
        </p:blipFill>
        <p:spPr>
          <a:xfrm>
            <a:off x="1768457" y="2233428"/>
            <a:ext cx="2073929" cy="1983344"/>
          </a:xfrm>
        </p:spPr>
      </p:pic>
      <p:sp>
        <p:nvSpPr>
          <p:cNvPr id="18" name="Inhaltsplatzhalter 1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1" name="Inhaltsplatzhalter 20" descr="Pflaster 6.tif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796136" y="2204864"/>
            <a:ext cx="2088232" cy="1992879"/>
          </a:xfrm>
        </p:spPr>
      </p:pic>
      <p:sp>
        <p:nvSpPr>
          <p:cNvPr id="89094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F8F6D2D9-05CB-42F9-91B0-238ECFE17FF7}" type="slidenum">
              <a:rPr lang="de-AT" smtClean="0"/>
              <a:pPr/>
              <a:t>53</a:t>
            </a:fld>
            <a:endParaRPr lang="de-AT" smtClean="0"/>
          </a:p>
        </p:txBody>
      </p:sp>
      <p:sp>
        <p:nvSpPr>
          <p:cNvPr id="89095" name="Abgerundetes Rechteck 9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2" name="Inhaltsplatzhalter 21" descr="Pflaster 8.tif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 rot="5400000">
            <a:off x="2017925" y="4381353"/>
            <a:ext cx="1639352" cy="20389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Platzwunde am Kopf</a:t>
            </a:r>
          </a:p>
        </p:txBody>
      </p:sp>
      <p:pic>
        <p:nvPicPr>
          <p:cNvPr id="90115" name="Inhaltsplatzhalter 4" descr="IMG_022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692275" y="2133600"/>
            <a:ext cx="5972175" cy="4319588"/>
          </a:xfrm>
        </p:spPr>
      </p:pic>
      <p:sp>
        <p:nvSpPr>
          <p:cNvPr id="9011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1ED2776-6ADB-430D-AD52-A371CCD32520}" type="slidenum">
              <a:rPr lang="de-AT" smtClean="0"/>
              <a:pPr/>
              <a:t>54</a:t>
            </a:fld>
            <a:endParaRPr lang="de-AT" smtClean="0"/>
          </a:p>
        </p:txBody>
      </p:sp>
      <p:sp>
        <p:nvSpPr>
          <p:cNvPr id="9011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Kopfverband mit Dreiecktuch</a:t>
            </a:r>
          </a:p>
        </p:txBody>
      </p:sp>
      <p:pic>
        <p:nvPicPr>
          <p:cNvPr id="91139" name="Inhaltsplatzhalter 7" descr="IMG_7867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91140" name="Inhaltsplatzhalter 9" descr="IMG_787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91141" name="Inhaltsplatzhalter 10" descr="IMG_7876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91142" name="Inhaltsplatzhalter 8" descr="IMG_7868-ret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91143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E6FF0F2-19D1-4723-BE87-A5C2A78CBA8A}" type="slidenum">
              <a:rPr lang="de-AT" smtClean="0"/>
              <a:pPr/>
              <a:t>55</a:t>
            </a:fld>
            <a:endParaRPr lang="de-AT" smtClean="0"/>
          </a:p>
        </p:txBody>
      </p:sp>
      <p:sp>
        <p:nvSpPr>
          <p:cNvPr id="91144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nhaltsplatzhalter 5" descr="IMG_7868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9216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Platzwunde am Kopf</a:t>
            </a:r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9DE4831-CB12-481B-8951-416B12BDFB77}" type="slidenum">
              <a:rPr lang="de-AT" smtClean="0"/>
              <a:pPr/>
              <a:t>56</a:t>
            </a:fld>
            <a:endParaRPr lang="de-AT" smtClean="0"/>
          </a:p>
        </p:txBody>
      </p:sp>
      <p:sp>
        <p:nvSpPr>
          <p:cNvPr id="92165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Verletzten hinsetzen und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Keimfreie Wundauflage mit einem Dreiecktuch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9216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Schnittwunde an der Hand</a:t>
            </a:r>
          </a:p>
        </p:txBody>
      </p:sp>
      <p:pic>
        <p:nvPicPr>
          <p:cNvPr id="93187" name="Inhaltsplatzhalter 4" descr="IMG_0073 - Arbeitskopie 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931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C5406D-06D4-46DE-ABF8-76432971BC4F}" type="slidenum">
              <a:rPr lang="de-AT" smtClean="0"/>
              <a:pPr/>
              <a:t>57</a:t>
            </a:fld>
            <a:endParaRPr lang="de-AT" smtClean="0"/>
          </a:p>
        </p:txBody>
      </p:sp>
      <p:sp>
        <p:nvSpPr>
          <p:cNvPr id="93189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Handverband mit Dreiecktuch</a:t>
            </a:r>
          </a:p>
        </p:txBody>
      </p:sp>
      <p:pic>
        <p:nvPicPr>
          <p:cNvPr id="94212" name="Inhaltsplatzhalter 9" descr="IMG_8127.jpg"/>
          <p:cNvPicPr>
            <a:picLocks noGrp="1" noChangeAspect="1"/>
          </p:cNvPicPr>
          <p:nvPr>
            <p:ph sz="quarter" idx="16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sp>
        <p:nvSpPr>
          <p:cNvPr id="94215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B96E326C-D5C8-4635-980F-A64E2782FCF7}" type="slidenum">
              <a:rPr lang="de-AT" smtClean="0"/>
              <a:pPr/>
              <a:t>58</a:t>
            </a:fld>
            <a:endParaRPr lang="de-AT" smtClean="0"/>
          </a:p>
        </p:txBody>
      </p:sp>
      <p:sp>
        <p:nvSpPr>
          <p:cNvPr id="94216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3" name="Inhaltsplatzhalter 12" descr="IMG_7125.JPG"/>
          <p:cNvPicPr>
            <a:picLocks noGrp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148064" y="2276872"/>
            <a:ext cx="2595600" cy="1944000"/>
          </a:xfrm>
        </p:spPr>
      </p:pic>
      <p:pic>
        <p:nvPicPr>
          <p:cNvPr id="21" name="Inhaltsplatzhalter 20" descr="Handverband bearbeitet.jpg"/>
          <p:cNvPicPr>
            <a:picLocks noGrp="1" noChangeAspect="1"/>
          </p:cNvPicPr>
          <p:nvPr>
            <p:ph sz="quarter" idx="11"/>
          </p:nvPr>
        </p:nvPicPr>
        <p:blipFill>
          <a:blip r:embed="rId4" cstate="screen"/>
          <a:stretch>
            <a:fillRect/>
          </a:stretch>
        </p:blipFill>
        <p:spPr>
          <a:xfrm>
            <a:off x="1115616" y="2276872"/>
            <a:ext cx="2596643" cy="1944688"/>
          </a:xfrm>
        </p:spPr>
      </p:pic>
      <p:pic>
        <p:nvPicPr>
          <p:cNvPr id="10" name="Inhaltsplatzhalter 9" descr="IMG_7132.JPG"/>
          <p:cNvPicPr>
            <a:picLocks noGrp="1" noChangeAspect="1"/>
          </p:cNvPicPr>
          <p:nvPr>
            <p:ph sz="quarter" idx="17"/>
          </p:nvPr>
        </p:nvPicPr>
        <p:blipFill>
          <a:blip r:embed="rId5" cstate="screen"/>
          <a:stretch>
            <a:fillRect/>
          </a:stretch>
        </p:blipFill>
        <p:spPr>
          <a:xfrm>
            <a:off x="5148063" y="4437112"/>
            <a:ext cx="2614811" cy="1944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nhaltsplatzhalter 5" descr="IMG_8126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79475" y="2781300"/>
            <a:ext cx="4324350" cy="3240088"/>
          </a:xfrm>
        </p:spPr>
      </p:pic>
      <p:sp>
        <p:nvSpPr>
          <p:cNvPr id="952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Schnittwunde an der Hand</a:t>
            </a:r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168F104-9B03-4C6D-A89D-8F319CAB7A88}" type="slidenum">
              <a:rPr lang="de-AT" smtClean="0"/>
              <a:pPr/>
              <a:t>59</a:t>
            </a:fld>
            <a:endParaRPr lang="de-AT" smtClean="0"/>
          </a:p>
        </p:txBody>
      </p:sp>
      <p:sp>
        <p:nvSpPr>
          <p:cNvPr id="9523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736304" cy="4113213"/>
          </a:xfrm>
        </p:spPr>
        <p:txBody>
          <a:bodyPr/>
          <a:lstStyle/>
          <a:p>
            <a:r>
              <a:rPr lang="de-AT" sz="2000" dirty="0" smtClean="0"/>
              <a:t>Maschinen ausschalten,</a:t>
            </a:r>
            <a:br>
              <a:rPr lang="de-AT" sz="2000" dirty="0" smtClean="0"/>
            </a:br>
            <a:r>
              <a:rPr lang="de-AT" sz="2000" dirty="0" smtClean="0"/>
              <a:t>Verletzte hinsetzen und beruhigen</a:t>
            </a:r>
          </a:p>
          <a:p>
            <a:r>
              <a:rPr lang="de-AT" sz="2000" dirty="0" smtClean="0"/>
              <a:t>Verbandskasten holen</a:t>
            </a:r>
          </a:p>
          <a:p>
            <a:r>
              <a:rPr lang="de-AT" sz="2000" dirty="0" smtClean="0"/>
              <a:t>Keimfreie Wundauflage mit einem Verband fixieren</a:t>
            </a:r>
          </a:p>
          <a:p>
            <a:r>
              <a:rPr lang="de-AT" sz="2000" dirty="0" smtClean="0"/>
              <a:t>Basismaßnahmen durchführen</a:t>
            </a:r>
          </a:p>
          <a:p>
            <a:endParaRPr lang="de-AT" dirty="0" smtClean="0"/>
          </a:p>
          <a:p>
            <a:endParaRPr lang="de-AT" dirty="0" smtClean="0"/>
          </a:p>
        </p:txBody>
      </p:sp>
      <p:sp>
        <p:nvSpPr>
          <p:cNvPr id="95238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4400" dirty="0" smtClean="0"/>
              <a:t/>
            </a:r>
            <a:br>
              <a:rPr lang="de-AT" sz="4400" dirty="0" smtClean="0"/>
            </a:br>
            <a:r>
              <a:rPr lang="de-AT" sz="4400" dirty="0" smtClean="0"/>
              <a:t/>
            </a:r>
            <a:br>
              <a:rPr lang="de-AT" sz="4400" dirty="0" smtClean="0"/>
            </a:br>
            <a:r>
              <a:rPr lang="de-AT" sz="4400" dirty="0" smtClean="0"/>
              <a:t/>
            </a:r>
            <a:br>
              <a:rPr lang="de-AT" sz="4400" dirty="0" smtClean="0"/>
            </a:br>
            <a:r>
              <a:rPr lang="de-AT" sz="6600" dirty="0" smtClean="0"/>
              <a:t>Erste Hilfe ist einfach!</a:t>
            </a:r>
            <a:r>
              <a:rPr lang="de-AT" sz="5400" dirty="0" smtClean="0"/>
              <a:t/>
            </a:r>
            <a:br>
              <a:rPr lang="de-AT" sz="5400" dirty="0" smtClean="0"/>
            </a:br>
            <a:r>
              <a:rPr lang="de-AT" sz="4400" dirty="0" smtClean="0"/>
              <a:t/>
            </a:r>
            <a:br>
              <a:rPr lang="de-AT" sz="4400" dirty="0" smtClean="0"/>
            </a:br>
            <a:endParaRPr lang="de-AT" sz="4400" dirty="0" smtClean="0"/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6</a:t>
            </a:fld>
            <a:endParaRPr lang="de-AT" smtClean="0"/>
          </a:p>
        </p:txBody>
      </p:sp>
      <p:sp>
        <p:nvSpPr>
          <p:cNvPr id="5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Abschürfung am Knie</a:t>
            </a:r>
          </a:p>
        </p:txBody>
      </p:sp>
      <p:pic>
        <p:nvPicPr>
          <p:cNvPr id="96259" name="Inhaltsplatzhalter 4" descr="Abschuerfung Herwig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7050" y="2133600"/>
            <a:ext cx="5762625" cy="4319588"/>
          </a:xfrm>
        </p:spPr>
      </p:pic>
      <p:sp>
        <p:nvSpPr>
          <p:cNvPr id="9626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8259738-F224-4971-AE1D-6056DBEE738E}" type="slidenum">
              <a:rPr lang="de-AT" smtClean="0"/>
              <a:pPr/>
              <a:t>60</a:t>
            </a:fld>
            <a:endParaRPr lang="de-AT" smtClean="0"/>
          </a:p>
        </p:txBody>
      </p:sp>
      <p:sp>
        <p:nvSpPr>
          <p:cNvPr id="96261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Knieverband mit Dreiecktuch</a:t>
            </a:r>
          </a:p>
        </p:txBody>
      </p:sp>
      <p:pic>
        <p:nvPicPr>
          <p:cNvPr id="97283" name="Inhaltsplatzhalter 7" descr="IMG_823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97284" name="Inhaltsplatzhalter 9" descr="IMG_8245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97285" name="Inhaltsplatzhalter 10" descr="IMG_8249.jpg"/>
          <p:cNvPicPr>
            <a:picLocks noGrp="1" noChangeAspect="1"/>
          </p:cNvPicPr>
          <p:nvPr>
            <p:ph sz="quarter" idx="17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4437063"/>
            <a:ext cx="2593975" cy="1944687"/>
          </a:xfrm>
        </p:spPr>
      </p:pic>
      <p:pic>
        <p:nvPicPr>
          <p:cNvPr id="97286" name="Inhaltsplatzhalter 8" descr="IMG_8243.jpg"/>
          <p:cNvPicPr>
            <a:picLocks noGrp="1" noChangeAspect="1"/>
          </p:cNvPicPr>
          <p:nvPr>
            <p:ph sz="quarter" idx="18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97287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955A25FB-D5C6-4A0E-AD72-B387963BFD21}" type="slidenum">
              <a:rPr lang="de-AT" smtClean="0"/>
              <a:pPr/>
              <a:t>61</a:t>
            </a:fld>
            <a:endParaRPr lang="de-AT" smtClean="0"/>
          </a:p>
        </p:txBody>
      </p:sp>
      <p:sp>
        <p:nvSpPr>
          <p:cNvPr id="97288" name="Abgerundetes Rechteck 11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nhaltsplatzhalter 5" descr="IMG_824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827213" y="2781300"/>
            <a:ext cx="2428875" cy="3240088"/>
          </a:xfrm>
        </p:spPr>
      </p:pic>
      <p:sp>
        <p:nvSpPr>
          <p:cNvPr id="9830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Abschürfung am Knie</a:t>
            </a:r>
          </a:p>
        </p:txBody>
      </p:sp>
      <p:sp>
        <p:nvSpPr>
          <p:cNvPr id="9830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6B03436-B1EC-4A7D-B324-A34833BB1BF1}" type="slidenum">
              <a:rPr lang="de-AT" smtClean="0"/>
              <a:pPr/>
              <a:t>62</a:t>
            </a:fld>
            <a:endParaRPr lang="de-AT" smtClean="0"/>
          </a:p>
        </p:txBody>
      </p:sp>
      <p:sp>
        <p:nvSpPr>
          <p:cNvPr id="98309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862014" cy="4113213"/>
          </a:xfrm>
        </p:spPr>
        <p:txBody>
          <a:bodyPr/>
          <a:lstStyle/>
          <a:p>
            <a:r>
              <a:rPr lang="de-AT" sz="2000" dirty="0" smtClean="0"/>
              <a:t>Verletzten fragen, ob er außer der sichtbaren Wunde noch Schmerzen hat</a:t>
            </a:r>
          </a:p>
          <a:p>
            <a:r>
              <a:rPr lang="de-AT" sz="2000" dirty="0" smtClean="0"/>
              <a:t>Wunde mit sauberem, handwarmem Wasser ausspülen</a:t>
            </a:r>
          </a:p>
          <a:p>
            <a:r>
              <a:rPr lang="de-AT" sz="2000" dirty="0" smtClean="0"/>
              <a:t>Keimfreie Wundauflage mit Dreiecktuch fixieren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98310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Verbrennung</a:t>
            </a:r>
          </a:p>
        </p:txBody>
      </p:sp>
      <p:pic>
        <p:nvPicPr>
          <p:cNvPr id="105475" name="Inhaltsplatzhalter 4" descr="IMG_020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054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E8E7B02-128E-44BC-AF43-169722B445AD}" type="slidenum">
              <a:rPr lang="de-AT" smtClean="0"/>
              <a:pPr/>
              <a:t>63</a:t>
            </a:fld>
            <a:endParaRPr lang="de-AT" smtClean="0"/>
          </a:p>
        </p:txBody>
      </p:sp>
      <p:sp>
        <p:nvSpPr>
          <p:cNvPr id="10547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Verbrennung</a:t>
            </a:r>
          </a:p>
        </p:txBody>
      </p:sp>
      <p:pic>
        <p:nvPicPr>
          <p:cNvPr id="106499" name="Inhaltsplatzhalter 7" descr="IMG_7933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06500" name="Inhaltsplatzhalter 9" descr="IMG_7941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06501" name="Inhaltsplatzhalter 8" descr="IMG_7938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106502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A60E5DA7-C061-45C2-B9C2-60BB48BFF303}" type="slidenum">
              <a:rPr lang="de-AT" smtClean="0"/>
              <a:pPr/>
              <a:t>64</a:t>
            </a:fld>
            <a:endParaRPr lang="de-AT" smtClean="0"/>
          </a:p>
        </p:txBody>
      </p:sp>
      <p:sp>
        <p:nvSpPr>
          <p:cNvPr id="106503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nhaltsplatzhalter 5" descr="IMG_794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075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Verbrennung</a:t>
            </a:r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1E433A0-3DE4-4756-87CE-8A7D09CB9536}" type="slidenum">
              <a:rPr lang="de-AT" smtClean="0"/>
              <a:pPr/>
              <a:t>65</a:t>
            </a:fld>
            <a:endParaRPr lang="de-AT" smtClean="0"/>
          </a:p>
        </p:txBody>
      </p:sp>
      <p:sp>
        <p:nvSpPr>
          <p:cNvPr id="107525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844824"/>
            <a:ext cx="2736304" cy="4113213"/>
          </a:xfrm>
        </p:spPr>
        <p:txBody>
          <a:bodyPr/>
          <a:lstStyle/>
          <a:p>
            <a:r>
              <a:rPr lang="de-AT" sz="2000" dirty="0" smtClean="0"/>
              <a:t>Gefahrenzone beachten</a:t>
            </a:r>
          </a:p>
          <a:p>
            <a:r>
              <a:rPr lang="de-AT" sz="2000" dirty="0" smtClean="0"/>
              <a:t>Notruf wählen</a:t>
            </a:r>
          </a:p>
          <a:p>
            <a:r>
              <a:rPr lang="de-AT" sz="2000" dirty="0" smtClean="0"/>
              <a:t>Wunde mit handwarmem Wasser spülen – Kühlung stoppen, wenn der Verletzten kalt ist</a:t>
            </a:r>
          </a:p>
          <a:p>
            <a:r>
              <a:rPr lang="de-AT" sz="2000" dirty="0" smtClean="0"/>
              <a:t>Keimfreien Verband anlegen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07526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Verätzung</a:t>
            </a:r>
          </a:p>
        </p:txBody>
      </p:sp>
      <p:pic>
        <p:nvPicPr>
          <p:cNvPr id="109571" name="Inhaltsplatzhalter 4" descr="IMG_821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254375" y="2133600"/>
            <a:ext cx="3082925" cy="4113213"/>
          </a:xfrm>
        </p:spPr>
      </p:pic>
      <p:sp>
        <p:nvSpPr>
          <p:cNvPr id="1095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3EFE56-42BF-4FF8-A054-739E0C8BDC5A}" type="slidenum">
              <a:rPr lang="de-AT" smtClean="0"/>
              <a:pPr/>
              <a:t>66</a:t>
            </a:fld>
            <a:endParaRPr lang="de-AT" smtClean="0"/>
          </a:p>
        </p:txBody>
      </p:sp>
      <p:sp>
        <p:nvSpPr>
          <p:cNvPr id="10957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Erste Hilfe bei Verätzung</a:t>
            </a:r>
          </a:p>
        </p:txBody>
      </p:sp>
      <p:pic>
        <p:nvPicPr>
          <p:cNvPr id="110595" name="Inhaltsplatzhalter 7" descr="IMG_8252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pic>
        <p:nvPicPr>
          <p:cNvPr id="110596" name="Inhaltsplatzhalter 9" descr="IMG_8266.jpg"/>
          <p:cNvPicPr>
            <a:picLocks noGrp="1" noChangeAspect="1"/>
          </p:cNvPicPr>
          <p:nvPr>
            <p:ph sz="quarter" idx="16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50938" y="4437063"/>
            <a:ext cx="2593975" cy="1944687"/>
          </a:xfrm>
        </p:spPr>
      </p:pic>
      <p:pic>
        <p:nvPicPr>
          <p:cNvPr id="110597" name="Inhaltsplatzhalter 8" descr="IMG_8257-ret.jpg"/>
          <p:cNvPicPr>
            <a:picLocks noGrp="1" noChangeAspect="1"/>
          </p:cNvPicPr>
          <p:nvPr>
            <p:ph sz="quarter" idx="18"/>
          </p:nvPr>
        </p:nvPicPr>
        <p:blipFill>
          <a:blip r:embed="rId4" cstate="screen">
            <a:lum contrast="-10000"/>
          </a:blip>
          <a:srcRect/>
          <a:stretch>
            <a:fillRect/>
          </a:stretch>
        </p:blipFill>
        <p:spPr>
          <a:xfrm>
            <a:off x="5183188" y="2276475"/>
            <a:ext cx="2593975" cy="1944688"/>
          </a:xfrm>
        </p:spPr>
      </p:pic>
      <p:sp>
        <p:nvSpPr>
          <p:cNvPr id="11059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67F65F4A-0BE3-4524-86EB-0880152684B0}" type="slidenum">
              <a:rPr lang="de-AT" smtClean="0"/>
              <a:pPr/>
              <a:t>67</a:t>
            </a:fld>
            <a:endParaRPr lang="de-AT" smtClean="0"/>
          </a:p>
        </p:txBody>
      </p:sp>
      <p:sp>
        <p:nvSpPr>
          <p:cNvPr id="110599" name="Abgerundetes Rechteck 10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nhaltsplatzhalter 5" descr="IMG_8257-ret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1063" y="2781300"/>
            <a:ext cx="4321175" cy="3240088"/>
          </a:xfrm>
        </p:spPr>
      </p:pic>
      <p:sp>
        <p:nvSpPr>
          <p:cNvPr id="11161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Verätzung</a:t>
            </a:r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51BE5AF-ADE2-48B3-97E9-F6665DE9CA73}" type="slidenum">
              <a:rPr lang="de-AT" smtClean="0"/>
              <a:pPr/>
              <a:t>68</a:t>
            </a:fld>
            <a:endParaRPr lang="de-AT" smtClean="0"/>
          </a:p>
        </p:txBody>
      </p:sp>
      <p:sp>
        <p:nvSpPr>
          <p:cNvPr id="111621" name="Inhaltsplatzhalter 4"/>
          <p:cNvSpPr>
            <a:spLocks noGrp="1"/>
          </p:cNvSpPr>
          <p:nvPr>
            <p:ph sz="half" idx="2"/>
          </p:nvPr>
        </p:nvSpPr>
        <p:spPr>
          <a:xfrm>
            <a:off x="5868144" y="1700808"/>
            <a:ext cx="2664296" cy="4113213"/>
          </a:xfrm>
        </p:spPr>
        <p:txBody>
          <a:bodyPr/>
          <a:lstStyle/>
          <a:p>
            <a:r>
              <a:rPr lang="de-AT" sz="2000" dirty="0" smtClean="0"/>
              <a:t>Nicht mit der Flasche in Berührung kommen</a:t>
            </a:r>
          </a:p>
          <a:p>
            <a:r>
              <a:rPr lang="de-AT" sz="2000" dirty="0" smtClean="0"/>
              <a:t>Verletzte beruhigen</a:t>
            </a:r>
          </a:p>
          <a:p>
            <a:r>
              <a:rPr lang="de-AT" sz="2000" dirty="0" smtClean="0"/>
              <a:t>Notruf durchführen</a:t>
            </a:r>
          </a:p>
          <a:p>
            <a:r>
              <a:rPr lang="de-AT" sz="2000" dirty="0" smtClean="0"/>
              <a:t>Verätztes Auge mit klarem Wasser spülen</a:t>
            </a:r>
          </a:p>
          <a:p>
            <a:r>
              <a:rPr lang="de-AT" sz="2000" dirty="0" smtClean="0"/>
              <a:t>Verband über beide Augen anlegen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111622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Verätzungen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03648" y="2060848"/>
            <a:ext cx="6715125" cy="4113213"/>
          </a:xfrm>
        </p:spPr>
        <p:txBody>
          <a:bodyPr/>
          <a:lstStyle/>
          <a:p>
            <a:r>
              <a:rPr lang="de-AT" dirty="0" smtClean="0"/>
              <a:t>Haut:</a:t>
            </a:r>
          </a:p>
          <a:p>
            <a:pPr lvl="1"/>
            <a:r>
              <a:rPr lang="de-AT" dirty="0" smtClean="0"/>
              <a:t>Durchtränkte Kleidung vorsichtig entfernen</a:t>
            </a:r>
          </a:p>
          <a:p>
            <a:pPr lvl="1"/>
            <a:r>
              <a:rPr lang="de-AT" dirty="0" smtClean="0"/>
              <a:t>Wunde 10–15 min mit Wasser spülen</a:t>
            </a:r>
          </a:p>
          <a:p>
            <a:pPr lvl="1"/>
            <a:endParaRPr lang="de-AT" dirty="0" smtClean="0"/>
          </a:p>
          <a:p>
            <a:r>
              <a:rPr lang="de-AT" dirty="0" smtClean="0"/>
              <a:t>Verdauungstrakt:</a:t>
            </a:r>
          </a:p>
          <a:p>
            <a:pPr lvl="1"/>
            <a:r>
              <a:rPr lang="de-AT" dirty="0" smtClean="0"/>
              <a:t>Mund gründlich mit Wasser ausspülen</a:t>
            </a:r>
          </a:p>
          <a:p>
            <a:pPr lvl="1"/>
            <a:r>
              <a:rPr lang="de-AT" dirty="0" smtClean="0"/>
              <a:t>Erbrechen nicht herbeiführen</a:t>
            </a:r>
          </a:p>
          <a:p>
            <a:pPr lvl="1"/>
            <a:r>
              <a:rPr lang="de-AT" dirty="0" smtClean="0"/>
              <a:t>Vergiftungsinformationszentrale (VIZ) – 01/406 43 43 anrufen</a:t>
            </a:r>
          </a:p>
          <a:p>
            <a:pPr>
              <a:buNone/>
            </a:pPr>
            <a:endParaRPr lang="de-AT" dirty="0" smtClean="0"/>
          </a:p>
          <a:p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69</a:t>
            </a:fld>
            <a:endParaRPr lang="de-AT"/>
          </a:p>
        </p:txBody>
      </p:sp>
      <p:sp>
        <p:nvSpPr>
          <p:cNvPr id="5" name="Abgerundetes Rechteck 6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EBBD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Rettungskette_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252536" y="1628800"/>
            <a:ext cx="9589928" cy="444566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Rettungskette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DF8670-7F01-4389-BC9F-E8184526A109}" type="slidenum">
              <a:rPr lang="de-AT" smtClean="0"/>
              <a:pPr>
                <a:defRPr/>
              </a:pPr>
              <a:t>7</a:t>
            </a:fld>
            <a:endParaRPr lang="de-AT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70AC2E"/>
                </a:solidFill>
              </a:rPr>
              <a:t>KNOCHEN- UND GELENKSVERLETZUNGEN</a:t>
            </a:r>
            <a:endParaRPr lang="de-AT" dirty="0">
              <a:solidFill>
                <a:srgbClr val="70AC2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Armverletzung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ACAF7D-B5ED-4685-A9F6-07B482FD83A5}" type="slidenum">
              <a:rPr lang="de-AT" smtClean="0"/>
              <a:pPr/>
              <a:t>71</a:t>
            </a:fld>
            <a:endParaRPr lang="de-AT" smtClean="0"/>
          </a:p>
        </p:txBody>
      </p:sp>
      <p:sp>
        <p:nvSpPr>
          <p:cNvPr id="114693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ACC47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7" name="Inhaltsplatzhalter 6" descr="IMG_767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799131" y="2133600"/>
            <a:ext cx="5758462" cy="431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Armtragetuch bei </a:t>
            </a:r>
            <a:br>
              <a:rPr lang="de-AT" smtClean="0"/>
            </a:br>
            <a:r>
              <a:rPr lang="de-AT" smtClean="0"/>
              <a:t>Arm-/Schulterverletzung</a:t>
            </a:r>
          </a:p>
        </p:txBody>
      </p:sp>
      <p:pic>
        <p:nvPicPr>
          <p:cNvPr id="115715" name="Inhaltsplatzhalter 7" descr="IMG_7758.jpg"/>
          <p:cNvPicPr>
            <a:picLocks noGrp="1" noChangeAspect="1"/>
          </p:cNvPicPr>
          <p:nvPr>
            <p:ph sz="quarter" idx="1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50938" y="2276475"/>
            <a:ext cx="2593975" cy="1944688"/>
          </a:xfrm>
        </p:spPr>
      </p:pic>
      <p:sp>
        <p:nvSpPr>
          <p:cNvPr id="115718" name="Foliennummernplatzhalter 6"/>
          <p:cNvSpPr>
            <a:spLocks noGrp="1"/>
          </p:cNvSpPr>
          <p:nvPr>
            <p:ph type="sldNum" sz="quarter" idx="19"/>
          </p:nvPr>
        </p:nvSpPr>
        <p:spPr>
          <a:noFill/>
        </p:spPr>
        <p:txBody>
          <a:bodyPr/>
          <a:lstStyle/>
          <a:p>
            <a:fld id="{1CDF361B-36EC-431E-8AFE-CA4F88796EAB}" type="slidenum">
              <a:rPr lang="de-AT" smtClean="0"/>
              <a:pPr/>
              <a:t>72</a:t>
            </a:fld>
            <a:endParaRPr lang="de-AT" smtClean="0"/>
          </a:p>
        </p:txBody>
      </p:sp>
      <p:pic>
        <p:nvPicPr>
          <p:cNvPr id="14" name="Inhaltsplatzhalter 13" descr="IMG_4577_quer.jpg"/>
          <p:cNvPicPr>
            <a:picLocks noGrp="1" noChangeAspect="1"/>
          </p:cNvPicPr>
          <p:nvPr>
            <p:ph sz="quarter" idx="18"/>
          </p:nvPr>
        </p:nvPicPr>
        <p:blipFill>
          <a:blip r:embed="rId3" cstate="screen"/>
          <a:stretch>
            <a:fillRect/>
          </a:stretch>
        </p:blipFill>
        <p:spPr>
          <a:xfrm>
            <a:off x="5180627" y="2276475"/>
            <a:ext cx="2599096" cy="1944688"/>
          </a:xfrm>
        </p:spPr>
      </p:pic>
      <p:pic>
        <p:nvPicPr>
          <p:cNvPr id="15" name="Inhaltsplatzhalter 14" descr="IMG_4586_quer.jpg"/>
          <p:cNvPicPr>
            <a:picLocks noGrp="1" noChangeAspect="1"/>
          </p:cNvPicPr>
          <p:nvPr>
            <p:ph sz="quarter" idx="16"/>
          </p:nvPr>
        </p:nvPicPr>
        <p:blipFill>
          <a:blip r:embed="rId4" cstate="screen"/>
          <a:stretch>
            <a:fillRect/>
          </a:stretch>
        </p:blipFill>
        <p:spPr>
          <a:xfrm>
            <a:off x="1152882" y="4437063"/>
            <a:ext cx="2590085" cy="1944687"/>
          </a:xfrm>
        </p:spPr>
      </p:pic>
      <p:sp>
        <p:nvSpPr>
          <p:cNvPr id="8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Armverletzung</a:t>
            </a:r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E9C634-D48C-4C76-AEEF-4EE5E9256803}" type="slidenum">
              <a:rPr lang="de-AT" smtClean="0"/>
              <a:pPr/>
              <a:t>73</a:t>
            </a:fld>
            <a:endParaRPr lang="de-AT" smtClean="0"/>
          </a:p>
        </p:txBody>
      </p:sp>
      <p:sp>
        <p:nvSpPr>
          <p:cNvPr id="116741" name="Inhaltsplatzhalter 4"/>
          <p:cNvSpPr>
            <a:spLocks noGrp="1"/>
          </p:cNvSpPr>
          <p:nvPr>
            <p:ph sz="half" idx="2"/>
          </p:nvPr>
        </p:nvSpPr>
        <p:spPr>
          <a:xfrm>
            <a:off x="5886450" y="2133600"/>
            <a:ext cx="2501900" cy="4113213"/>
          </a:xfrm>
        </p:spPr>
        <p:txBody>
          <a:bodyPr/>
          <a:lstStyle/>
          <a:p>
            <a:r>
              <a:rPr lang="de-AT" sz="2000" dirty="0" smtClean="0"/>
              <a:t>Für eine bequeme Lagerung sorgen</a:t>
            </a:r>
          </a:p>
          <a:p>
            <a:r>
              <a:rPr lang="de-AT" sz="2000" dirty="0" smtClean="0"/>
              <a:t>Ruhigstellung mit Dreiecktuch durchführen</a:t>
            </a:r>
          </a:p>
          <a:p>
            <a:r>
              <a:rPr lang="de-AT" sz="2000" dirty="0" smtClean="0"/>
              <a:t>Schmuck entfernen und kühlende Umschläge auflegen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pic>
        <p:nvPicPr>
          <p:cNvPr id="12" name="Inhaltsplatzhalter 11" descr="IMG_4586_que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971600" y="2348880"/>
            <a:ext cx="4315401" cy="3240088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Beinverletzung</a:t>
            </a:r>
          </a:p>
        </p:txBody>
      </p:sp>
      <p:pic>
        <p:nvPicPr>
          <p:cNvPr id="117763" name="Inhaltsplatzhalter 4" descr="IMG_074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798638" y="2133600"/>
            <a:ext cx="5759450" cy="4319588"/>
          </a:xfrm>
        </p:spPr>
      </p:pic>
      <p:sp>
        <p:nvSpPr>
          <p:cNvPr id="11776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8C89FB7-6399-445F-85A4-1B55CF14694E}" type="slidenum">
              <a:rPr lang="de-AT" smtClean="0"/>
              <a:pPr/>
              <a:t>74</a:t>
            </a:fld>
            <a:endParaRPr lang="de-AT" smtClean="0"/>
          </a:p>
        </p:txBody>
      </p:sp>
      <p:sp>
        <p:nvSpPr>
          <p:cNvPr id="6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Inhaltsplatzhalter 5" descr="IMG_857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882650" y="2781300"/>
            <a:ext cx="4318000" cy="3240088"/>
          </a:xfrm>
        </p:spPr>
      </p:pic>
      <p:sp>
        <p:nvSpPr>
          <p:cNvPr id="11878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Beinverletzung</a:t>
            </a:r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E8E499-DBF9-4CE7-BDB7-0C30B1CC588B}" type="slidenum">
              <a:rPr lang="de-AT" smtClean="0"/>
              <a:pPr/>
              <a:t>75</a:t>
            </a:fld>
            <a:endParaRPr lang="de-AT" smtClean="0"/>
          </a:p>
        </p:txBody>
      </p:sp>
      <p:sp>
        <p:nvSpPr>
          <p:cNvPr id="118789" name="Inhaltsplatzhalter 4"/>
          <p:cNvSpPr>
            <a:spLocks noGrp="1"/>
          </p:cNvSpPr>
          <p:nvPr>
            <p:ph sz="half" idx="2"/>
          </p:nvPr>
        </p:nvSpPr>
        <p:spPr>
          <a:xfrm>
            <a:off x="5796136" y="1916832"/>
            <a:ext cx="2808312" cy="4113213"/>
          </a:xfrm>
        </p:spPr>
        <p:txBody>
          <a:bodyPr/>
          <a:lstStyle/>
          <a:p>
            <a:r>
              <a:rPr lang="de-AT" sz="2000" dirty="0" smtClean="0"/>
              <a:t>Für eine bequeme Lagerung sorgen – nach Schmerzen fragen</a:t>
            </a:r>
          </a:p>
          <a:p>
            <a:r>
              <a:rPr lang="de-AT" sz="2000" dirty="0" smtClean="0"/>
              <a:t>Ruhigstellung mit Decke oder Jacke durchführen</a:t>
            </a:r>
          </a:p>
          <a:p>
            <a:r>
              <a:rPr lang="de-AT" sz="2000" dirty="0" smtClean="0"/>
              <a:t>Schuhbänder und beengende Kleidung öffnen – bei Schwellung kühlende Umschläge auflegen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Verstauchung</a:t>
            </a:r>
          </a:p>
        </p:txBody>
      </p:sp>
      <p:pic>
        <p:nvPicPr>
          <p:cNvPr id="119811" name="Inhaltsplatzhalter 4" descr="IMG_065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238500" y="2133600"/>
            <a:ext cx="2879725" cy="4319588"/>
          </a:xfrm>
        </p:spPr>
      </p:pic>
      <p:sp>
        <p:nvSpPr>
          <p:cNvPr id="11981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996A49-5D5A-4F04-8CFB-883DDC43E1E0}" type="slidenum">
              <a:rPr lang="de-AT" smtClean="0"/>
              <a:pPr/>
              <a:t>76</a:t>
            </a:fld>
            <a:endParaRPr lang="de-AT" smtClean="0"/>
          </a:p>
        </p:txBody>
      </p:sp>
      <p:sp>
        <p:nvSpPr>
          <p:cNvPr id="6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Verstauchung</a:t>
            </a:r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60FA672-51F9-433C-AF36-31795A24E4DB}" type="slidenum">
              <a:rPr lang="de-AT" smtClean="0"/>
              <a:pPr/>
              <a:t>77</a:t>
            </a:fld>
            <a:endParaRPr lang="de-AT" smtClean="0"/>
          </a:p>
        </p:txBody>
      </p:sp>
      <p:sp>
        <p:nvSpPr>
          <p:cNvPr id="120837" name="Inhaltsplatzhalter 4"/>
          <p:cNvSpPr>
            <a:spLocks noGrp="1"/>
          </p:cNvSpPr>
          <p:nvPr>
            <p:ph sz="half" idx="2"/>
          </p:nvPr>
        </p:nvSpPr>
        <p:spPr>
          <a:xfrm>
            <a:off x="5868144" y="2060848"/>
            <a:ext cx="2501900" cy="4113213"/>
          </a:xfrm>
        </p:spPr>
        <p:txBody>
          <a:bodyPr/>
          <a:lstStyle/>
          <a:p>
            <a:r>
              <a:rPr lang="de-AT" sz="2000" dirty="0" smtClean="0"/>
              <a:t>Verletzte auffordern, den betroffenen Körperteil zu schonen</a:t>
            </a:r>
          </a:p>
          <a:p>
            <a:r>
              <a:rPr lang="de-AT" sz="2000" dirty="0" smtClean="0"/>
              <a:t>Eis in Tücher einwickeln und auf die Schwellung legen</a:t>
            </a:r>
          </a:p>
          <a:p>
            <a:r>
              <a:rPr lang="de-AT" sz="2000" dirty="0" smtClean="0"/>
              <a:t>Das verletzte Bein erhöht lagern</a:t>
            </a:r>
          </a:p>
          <a:p>
            <a:r>
              <a:rPr lang="de-AT" sz="2000" dirty="0" smtClean="0"/>
              <a:t>Basismaßnahmen durchführen</a:t>
            </a:r>
          </a:p>
        </p:txBody>
      </p:sp>
      <p:pic>
        <p:nvPicPr>
          <p:cNvPr id="8" name="Inhaltsplatzhalter 7" descr="IMG_8187-ret_ohne Verband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881272" y="2781300"/>
            <a:ext cx="4320756" cy="3240088"/>
          </a:xfrm>
        </p:spPr>
      </p:pic>
      <p:sp>
        <p:nvSpPr>
          <p:cNvPr id="7" name="Abgerundetes Rechteck 5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70AC2E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7635"/>
                </a:solidFill>
              </a:rPr>
              <a:t>DAS ROTE KREUZ</a:t>
            </a:r>
            <a:endParaRPr lang="de-AT" dirty="0">
              <a:solidFill>
                <a:srgbClr val="007635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Das Österreichische Rote Kreuz</a:t>
            </a:r>
          </a:p>
        </p:txBody>
      </p:sp>
      <p:sp>
        <p:nvSpPr>
          <p:cNvPr id="12288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Rettungs- und Krankentransport</a:t>
            </a:r>
          </a:p>
          <a:p>
            <a:r>
              <a:rPr lang="de-AT" dirty="0" err="1" smtClean="0"/>
              <a:t>Blutspendedienst</a:t>
            </a:r>
            <a:endParaRPr lang="de-AT" dirty="0" smtClean="0"/>
          </a:p>
          <a:p>
            <a:r>
              <a:rPr lang="de-AT" dirty="0" smtClean="0"/>
              <a:t>Gesundheits- und Soziale Dienste</a:t>
            </a:r>
          </a:p>
          <a:p>
            <a:r>
              <a:rPr lang="de-AT" dirty="0" smtClean="0"/>
              <a:t>Katastrophenhilfe, Entwicklungszusammenarbeit</a:t>
            </a:r>
          </a:p>
          <a:p>
            <a:r>
              <a:rPr lang="de-AT" dirty="0" smtClean="0"/>
              <a:t>Aus-, Fort- und Weiterbildung</a:t>
            </a:r>
          </a:p>
          <a:p>
            <a:r>
              <a:rPr lang="de-AT" dirty="0" smtClean="0"/>
              <a:t>Suchdienst</a:t>
            </a:r>
          </a:p>
          <a:p>
            <a:r>
              <a:rPr lang="de-AT" dirty="0" smtClean="0"/>
              <a:t>Humanitäres Völkerrecht</a:t>
            </a:r>
          </a:p>
        </p:txBody>
      </p:sp>
      <p:sp>
        <p:nvSpPr>
          <p:cNvPr id="12288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0F48A44-456D-4142-905D-55B8E16909C4}" type="slidenum">
              <a:rPr lang="de-AT" smtClean="0"/>
              <a:pPr/>
              <a:t>79</a:t>
            </a:fld>
            <a:endParaRPr lang="de-AT" smtClean="0"/>
          </a:p>
        </p:txBody>
      </p:sp>
      <p:pic>
        <p:nvPicPr>
          <p:cNvPr id="6" name="Grafik 5" descr="fahne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60232" y="4887287"/>
            <a:ext cx="2267744" cy="1526063"/>
          </a:xfrm>
          <a:prstGeom prst="rect">
            <a:avLst/>
          </a:prstGeom>
        </p:spPr>
      </p:pic>
      <p:sp>
        <p:nvSpPr>
          <p:cNvPr id="8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007635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Aufgaben des Ersthelfers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480175" cy="431958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dirty="0" smtClean="0"/>
              <a:t>Ruhe bewahren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Gefahren erkennen, absichern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Lebensrettende Sofortmaßnahmen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Notruf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Wundversorgung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Basismaßnahmen</a:t>
            </a:r>
          </a:p>
          <a:p>
            <a:pPr>
              <a:buFont typeface="Wingdings" pitchFamily="2" charset="2"/>
              <a:buChar char="§"/>
            </a:pPr>
            <a:r>
              <a:rPr lang="de-AT" dirty="0" smtClean="0"/>
              <a:t>Psychologische Betreuung</a:t>
            </a: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C36C38-5333-4D6C-9844-E06D1B129556}" type="slidenum">
              <a:rPr lang="de-AT" smtClean="0"/>
              <a:pPr/>
              <a:t>8</a:t>
            </a:fld>
            <a:endParaRPr lang="de-AT" smtClean="0"/>
          </a:p>
        </p:txBody>
      </p:sp>
      <p:sp>
        <p:nvSpPr>
          <p:cNvPr id="7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Sicherheit – Gefahrenzone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8275" y="2133600"/>
            <a:ext cx="6715125" cy="4319736"/>
          </a:xfrm>
        </p:spPr>
        <p:txBody>
          <a:bodyPr/>
          <a:lstStyle/>
          <a:p>
            <a:r>
              <a:rPr lang="de-AT" dirty="0" smtClean="0"/>
              <a:t>Eigenschutz vor Fremdschutz</a:t>
            </a:r>
          </a:p>
          <a:p>
            <a:r>
              <a:rPr lang="de-AT" dirty="0" smtClean="0"/>
              <a:t>Absicherung der Unfallstelle</a:t>
            </a:r>
          </a:p>
          <a:p>
            <a:r>
              <a:rPr lang="de-AT" dirty="0" smtClean="0"/>
              <a:t>Falls möglich, Verletzte retten</a:t>
            </a:r>
          </a:p>
          <a:p>
            <a:r>
              <a:rPr lang="de-AT" dirty="0" smtClean="0"/>
              <a:t>Notruf durchführen</a:t>
            </a:r>
          </a:p>
          <a:p>
            <a:endParaRPr lang="de-AT" dirty="0" smtClean="0"/>
          </a:p>
          <a:p>
            <a:pPr>
              <a:buNone/>
            </a:pPr>
            <a:r>
              <a:rPr lang="de-AT" dirty="0" smtClean="0">
                <a:solidFill>
                  <a:srgbClr val="FF0000"/>
                </a:solidFill>
              </a:rPr>
              <a:t>		</a:t>
            </a:r>
            <a:r>
              <a:rPr lang="de-AT" sz="2800" b="1" dirty="0" smtClean="0">
                <a:solidFill>
                  <a:srgbClr val="FF0000"/>
                </a:solidFill>
              </a:rPr>
              <a:t>G</a:t>
            </a:r>
            <a:r>
              <a:rPr lang="de-AT" b="1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/>
              <a:t>efahr</a:t>
            </a:r>
            <a:r>
              <a:rPr lang="de-AT" dirty="0" smtClean="0"/>
              <a:t> erkennen</a:t>
            </a:r>
          </a:p>
          <a:p>
            <a:pPr>
              <a:buNone/>
            </a:pPr>
            <a:r>
              <a:rPr lang="de-AT" dirty="0" smtClean="0">
                <a:solidFill>
                  <a:srgbClr val="FF0000"/>
                </a:solidFill>
              </a:rPr>
              <a:t>		</a:t>
            </a:r>
            <a:r>
              <a:rPr lang="de-AT" sz="2800" b="1" dirty="0" smtClean="0">
                <a:solidFill>
                  <a:srgbClr val="FF0000"/>
                </a:solidFill>
              </a:rPr>
              <a:t>A</a:t>
            </a:r>
            <a:r>
              <a:rPr lang="de-AT" b="1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/>
              <a:t>bsichern</a:t>
            </a:r>
            <a:endParaRPr lang="de-AT" dirty="0" smtClean="0"/>
          </a:p>
          <a:p>
            <a:pPr>
              <a:buNone/>
            </a:pPr>
            <a:r>
              <a:rPr lang="de-AT" dirty="0" smtClean="0">
                <a:solidFill>
                  <a:srgbClr val="FF0000"/>
                </a:solidFill>
              </a:rPr>
              <a:t>		</a:t>
            </a:r>
            <a:r>
              <a:rPr lang="de-AT" sz="2800" b="1" dirty="0" smtClean="0">
                <a:solidFill>
                  <a:srgbClr val="FF0000"/>
                </a:solidFill>
              </a:rPr>
              <a:t>S</a:t>
            </a:r>
            <a:r>
              <a:rPr lang="de-AT" b="1" dirty="0" smtClean="0">
                <a:solidFill>
                  <a:srgbClr val="FF0000"/>
                </a:solidFill>
              </a:rPr>
              <a:t> </a:t>
            </a:r>
            <a:r>
              <a:rPr lang="de-AT" dirty="0" err="1" smtClean="0"/>
              <a:t>pezialkräfte</a:t>
            </a:r>
            <a:r>
              <a:rPr lang="de-AT" dirty="0" smtClean="0"/>
              <a:t> anfordern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8DDE8A-730E-4C76-AC57-3003755AFA9C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  <p:sp>
        <p:nvSpPr>
          <p:cNvPr id="6" name="Abgerundetes Rechteck 4"/>
          <p:cNvSpPr>
            <a:spLocks noChangeArrowheads="1"/>
          </p:cNvSpPr>
          <p:nvPr/>
        </p:nvSpPr>
        <p:spPr bwMode="auto">
          <a:xfrm>
            <a:off x="8915400" y="990600"/>
            <a:ext cx="381000" cy="990600"/>
          </a:xfrm>
          <a:prstGeom prst="roundRect">
            <a:avLst>
              <a:gd name="adj" fmla="val 16667"/>
            </a:avLst>
          </a:prstGeom>
          <a:solidFill>
            <a:srgbClr val="4B45BB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Z-Präsentation-EH-SH">
  <a:themeElements>
    <a:clrScheme name="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777777"/>
      </a:accent1>
      <a:accent2>
        <a:srgbClr val="FF3300"/>
      </a:accent2>
      <a:accent3>
        <a:srgbClr val="FFFFFF"/>
      </a:accent3>
      <a:accent4>
        <a:srgbClr val="000000"/>
      </a:accent4>
      <a:accent5>
        <a:srgbClr val="BDBDBD"/>
      </a:accent5>
      <a:accent6>
        <a:srgbClr val="E72D00"/>
      </a:accent6>
      <a:hlink>
        <a:srgbClr val="0000CC"/>
      </a:hlink>
      <a:folHlink>
        <a:srgbClr val="B2B2B2"/>
      </a:folHlink>
    </a:clrScheme>
    <a:fontScheme name="BZ">
      <a:majorFont>
        <a:latin typeface="ORKMedium"/>
        <a:ea typeface=""/>
        <a:cs typeface=""/>
      </a:majorFont>
      <a:minorFont>
        <a:latin typeface="ORK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RK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ORKRegular" pitchFamily="2" charset="0"/>
          </a:defRPr>
        </a:defPPr>
      </a:lstStyle>
    </a:lnDef>
  </a:objectDefaults>
  <a:extraClrSchemeLst>
    <a:extraClrScheme>
      <a:clrScheme name="B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Z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Z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BZ</Template>
  <TotalTime>0</TotalTime>
  <Words>677</Words>
  <Application>Microsoft Office PowerPoint</Application>
  <PresentationFormat>Bildschirmpräsentation (4:3)</PresentationFormat>
  <Paragraphs>293</Paragraphs>
  <Slides>79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  <vt:variant>
        <vt:lpstr>Zielgruppenorientierte Präsentationen</vt:lpstr>
      </vt:variant>
      <vt:variant>
        <vt:i4>1</vt:i4>
      </vt:variant>
    </vt:vector>
  </HeadingPairs>
  <TitlesOfParts>
    <vt:vector size="87" baseType="lpstr">
      <vt:lpstr>Arial</vt:lpstr>
      <vt:lpstr>ORKRegular</vt:lpstr>
      <vt:lpstr>ORKMedium</vt:lpstr>
      <vt:lpstr>Wingdings</vt:lpstr>
      <vt:lpstr>ORKDemiBold</vt:lpstr>
      <vt:lpstr>Times New Roman</vt:lpstr>
      <vt:lpstr>BZ-Präsentation-EH-SH</vt:lpstr>
      <vt:lpstr>Erste Hilfe</vt:lpstr>
      <vt:lpstr>Inhalte des Kurses</vt:lpstr>
      <vt:lpstr>Unfallverhütung – Schutzmaßnahmen</vt:lpstr>
      <vt:lpstr>Unfallverhütung</vt:lpstr>
      <vt:lpstr>GRUNDLAGEN DER ERSTEN HILFE</vt:lpstr>
      <vt:lpstr>   Erste Hilfe ist einfach!  </vt:lpstr>
      <vt:lpstr>Rettungskette</vt:lpstr>
      <vt:lpstr>Aufgaben des Ersthelfers</vt:lpstr>
      <vt:lpstr>Sicherheit – Gefahrenzone</vt:lpstr>
      <vt:lpstr>Notruf</vt:lpstr>
      <vt:lpstr>Notrufnummern</vt:lpstr>
      <vt:lpstr>Basismaßnahmen</vt:lpstr>
      <vt:lpstr>Umdrehen</vt:lpstr>
      <vt:lpstr>Lagerungen bei Bewusstsein</vt:lpstr>
      <vt:lpstr>Notfallcheck</vt:lpstr>
      <vt:lpstr>Wegziehen</vt:lpstr>
      <vt:lpstr>Retten mit dem Rautekgriff 1/2</vt:lpstr>
      <vt:lpstr>Retten mit dem Rautekgriff 2/2</vt:lpstr>
      <vt:lpstr>REGLOSER NOTFALLPATIENT</vt:lpstr>
      <vt:lpstr>Wenn ein Mensch reglos auf dem Boden liegt …</vt:lpstr>
      <vt:lpstr>Bewusstlosigkeit</vt:lpstr>
      <vt:lpstr>Stabile Seitenlage</vt:lpstr>
      <vt:lpstr>Bewusstlosigkeit</vt:lpstr>
      <vt:lpstr>Atem-Kreislauf-Stillstand</vt:lpstr>
      <vt:lpstr>Herzdruckmassage</vt:lpstr>
      <vt:lpstr>Beatmung</vt:lpstr>
      <vt:lpstr>Defibrillation</vt:lpstr>
      <vt:lpstr>Defibrillation</vt:lpstr>
      <vt:lpstr>Atem-Kreislauf-Stillstand</vt:lpstr>
      <vt:lpstr>AKUTE NOTFÄLLE</vt:lpstr>
      <vt:lpstr>Herzinfarkt</vt:lpstr>
      <vt:lpstr>Erste Hilfe bei Herzinfarkt</vt:lpstr>
      <vt:lpstr>Herzinfarkt</vt:lpstr>
      <vt:lpstr>Symptome Herzinfarkt</vt:lpstr>
      <vt:lpstr>Schlaganfall</vt:lpstr>
      <vt:lpstr>Erste Hilfe bei Schlaganfall</vt:lpstr>
      <vt:lpstr>Schlaganfall</vt:lpstr>
      <vt:lpstr>Symptome Schlaganfall</vt:lpstr>
      <vt:lpstr>Unterzuckerung</vt:lpstr>
      <vt:lpstr>Erste Hilfe bei Unterzuckerung</vt:lpstr>
      <vt:lpstr>Unterzuckerung</vt:lpstr>
      <vt:lpstr>Starke Blutung – Fingerdruck</vt:lpstr>
      <vt:lpstr>Fingerdruck bei starker Blutung</vt:lpstr>
      <vt:lpstr>Starke Blutung – Fingerdruck</vt:lpstr>
      <vt:lpstr>Starke Blutung – Druckverband</vt:lpstr>
      <vt:lpstr>Druckverband</vt:lpstr>
      <vt:lpstr>Starke Blutung – Druckverband</vt:lpstr>
      <vt:lpstr>WUNDEN</vt:lpstr>
      <vt:lpstr>KFZ-Verbandskasten laut ÖNORM V5101</vt:lpstr>
      <vt:lpstr>Pflasterverbände</vt:lpstr>
      <vt:lpstr>Pflasterverband –  zwischen den Fingern</vt:lpstr>
      <vt:lpstr>Pflasterverband –  am Ellbogen</vt:lpstr>
      <vt:lpstr>Pflasterverband –  auf der Fingerkuppe</vt:lpstr>
      <vt:lpstr>Platzwunde am Kopf</vt:lpstr>
      <vt:lpstr>Kopfverband mit Dreiecktuch</vt:lpstr>
      <vt:lpstr>Platzwunde am Kopf</vt:lpstr>
      <vt:lpstr>Schnittwunde an der Hand</vt:lpstr>
      <vt:lpstr>Handverband mit Dreiecktuch</vt:lpstr>
      <vt:lpstr>Schnittwunde an der Hand</vt:lpstr>
      <vt:lpstr>Abschürfung am Knie</vt:lpstr>
      <vt:lpstr>Knieverband mit Dreiecktuch</vt:lpstr>
      <vt:lpstr>Abschürfung am Knie</vt:lpstr>
      <vt:lpstr>Verbrennung</vt:lpstr>
      <vt:lpstr>Erste Hilfe bei Verbrennung</vt:lpstr>
      <vt:lpstr>Verbrennung</vt:lpstr>
      <vt:lpstr>Verätzung</vt:lpstr>
      <vt:lpstr>Erste Hilfe bei Verätzung</vt:lpstr>
      <vt:lpstr>Verätzung</vt:lpstr>
      <vt:lpstr>Verätzungen</vt:lpstr>
      <vt:lpstr>KNOCHEN- UND GELENKSVERLETZUNGEN</vt:lpstr>
      <vt:lpstr>Armverletzung</vt:lpstr>
      <vt:lpstr>Armtragetuch bei  Arm-/Schulterverletzung</vt:lpstr>
      <vt:lpstr>Armverletzung</vt:lpstr>
      <vt:lpstr>Beinverletzung</vt:lpstr>
      <vt:lpstr>Beinverletzung</vt:lpstr>
      <vt:lpstr>Verstauchung</vt:lpstr>
      <vt:lpstr>Verstauchung</vt:lpstr>
      <vt:lpstr>DAS ROTE KREUZ</vt:lpstr>
      <vt:lpstr>Das Österreichische Rote Kreuz</vt:lpstr>
      <vt:lpstr>Führerschein / Unterweisung 6h</vt:lpstr>
    </vt:vector>
  </TitlesOfParts>
  <Company>Austrian Red Cross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Reiter</dc:creator>
  <cp:lastModifiedBy>kaspar</cp:lastModifiedBy>
  <cp:revision>191</cp:revision>
  <dcterms:created xsi:type="dcterms:W3CDTF">2010-12-21T15:12:06Z</dcterms:created>
  <dcterms:modified xsi:type="dcterms:W3CDTF">2011-03-31T08:55:10Z</dcterms:modified>
</cp:coreProperties>
</file>